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18"/>
  </p:notesMasterIdLst>
  <p:handoutMasterIdLst>
    <p:handoutMasterId r:id="rId19"/>
  </p:handoutMasterIdLst>
  <p:sldIdLst>
    <p:sldId id="360" r:id="rId2"/>
    <p:sldId id="362" r:id="rId3"/>
    <p:sldId id="355" r:id="rId4"/>
    <p:sldId id="405" r:id="rId5"/>
    <p:sldId id="379" r:id="rId6"/>
    <p:sldId id="408" r:id="rId7"/>
    <p:sldId id="407" r:id="rId8"/>
    <p:sldId id="382" r:id="rId9"/>
    <p:sldId id="391" r:id="rId10"/>
    <p:sldId id="378" r:id="rId11"/>
    <p:sldId id="401" r:id="rId12"/>
    <p:sldId id="398" r:id="rId13"/>
    <p:sldId id="406" r:id="rId14"/>
    <p:sldId id="385" r:id="rId15"/>
    <p:sldId id="404" r:id="rId16"/>
    <p:sldId id="390" r:id="rId17"/>
  </p:sldIdLst>
  <p:sldSz cx="12192000" cy="6858000"/>
  <p:notesSz cx="11309350" cy="201041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DD29F31D-FD3E-4656-95C7-E134B4FAAFA1}">
          <p14:sldIdLst>
            <p14:sldId id="360"/>
            <p14:sldId id="362"/>
            <p14:sldId id="355"/>
            <p14:sldId id="405"/>
            <p14:sldId id="379"/>
            <p14:sldId id="408"/>
            <p14:sldId id="407"/>
            <p14:sldId id="382"/>
            <p14:sldId id="391"/>
            <p14:sldId id="378"/>
            <p14:sldId id="401"/>
            <p14:sldId id="398"/>
            <p14:sldId id="406"/>
            <p14:sldId id="385"/>
            <p14:sldId id="404"/>
            <p14:sldId id="390"/>
          </p14:sldIdLst>
        </p14:section>
      </p14:sectionLst>
    </p:ext>
    <p:ext uri="{EFAFB233-063F-42B5-8137-9DF3F51BA10A}">
      <p15:sldGuideLst xmlns:p15="http://schemas.microsoft.com/office/powerpoint/2012/main">
        <p15:guide id="2" pos="7008" userDrawn="1">
          <p15:clr>
            <a:srgbClr val="000000"/>
          </p15:clr>
        </p15:guide>
        <p15:guide id="3" orient="horz" pos="32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1A"/>
    <a:srgbClr val="FFFFFF"/>
    <a:srgbClr val="78AAD6"/>
    <a:srgbClr val="D3908F"/>
    <a:srgbClr val="D0D1D2"/>
    <a:srgbClr val="8DB4E2"/>
    <a:srgbClr val="92B573"/>
    <a:srgbClr val="538DD5"/>
    <a:srgbClr val="D9D9D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C4630C-4AB4-B96F-50B3-800BD9FE48B3}" v="5" dt="2021-07-14T21:53:03.945"/>
    <p1510:client id="{F821318E-F24C-4D68-AE43-45F79F6BA226}" v="4" dt="2021-07-12T21:19:40.223"/>
  </p1510:revLst>
</p1510:revInfo>
</file>

<file path=ppt/tableStyles.xml><?xml version="1.0" encoding="utf-8"?>
<a:tblStyleLst xmlns:a="http://schemas.openxmlformats.org/drawingml/2006/main" def="{71CB66AA-850D-4605-A19E-2ED404D436C7}">
  <a:tblStyle styleId="{71CB66AA-850D-4605-A19E-2ED404D436C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09C1C93-8995-4D9E-87C8-A8817AF97DB9}" styleName="Table_1">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8A09481-35D7-4565-9225-4E10A05E4E98}"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634" autoAdjust="0"/>
  </p:normalViewPr>
  <p:slideViewPr>
    <p:cSldViewPr snapToGrid="0">
      <p:cViewPr varScale="1">
        <p:scale>
          <a:sx n="106" d="100"/>
          <a:sy n="106" d="100"/>
        </p:scale>
        <p:origin x="1656" y="114"/>
      </p:cViewPr>
      <p:guideLst>
        <p:guide pos="7008"/>
        <p:guide orient="horz" pos="32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bstfeld, Amrom E" userId="S::obstfelda@chop.edu::723fc76c-ee2b-4721-b304-153613f0d15a" providerId="AD" clId="Web-{9CC4630C-4AB4-B96F-50B3-800BD9FE48B3}"/>
    <pc:docChg chg="modSld">
      <pc:chgData name="Obstfeld, Amrom E" userId="S::obstfelda@chop.edu::723fc76c-ee2b-4721-b304-153613f0d15a" providerId="AD" clId="Web-{9CC4630C-4AB4-B96F-50B3-800BD9FE48B3}" dt="2021-07-14T21:53:03.523" v="413"/>
      <pc:docMkLst>
        <pc:docMk/>
      </pc:docMkLst>
      <pc:sldChg chg="modNotes">
        <pc:chgData name="Obstfeld, Amrom E" userId="S::obstfelda@chop.edu::723fc76c-ee2b-4721-b304-153613f0d15a" providerId="AD" clId="Web-{9CC4630C-4AB4-B96F-50B3-800BD9FE48B3}" dt="2021-07-14T21:53:03.523" v="413"/>
        <pc:sldMkLst>
          <pc:docMk/>
          <pc:sldMk cId="3183693502" sldId="355"/>
        </pc:sldMkLst>
      </pc:sldChg>
      <pc:sldChg chg="modNotes">
        <pc:chgData name="Obstfeld, Amrom E" userId="S::obstfelda@chop.edu::723fc76c-ee2b-4721-b304-153613f0d15a" providerId="AD" clId="Web-{9CC4630C-4AB4-B96F-50B3-800BD9FE48B3}" dt="2021-07-14T21:49:56.502" v="247"/>
        <pc:sldMkLst>
          <pc:docMk/>
          <pc:sldMk cId="1711487330" sldId="360"/>
        </pc:sldMkLst>
      </pc:sldChg>
      <pc:sldChg chg="modNotes">
        <pc:chgData name="Obstfeld, Amrom E" userId="S::obstfelda@chop.edu::723fc76c-ee2b-4721-b304-153613f0d15a" providerId="AD" clId="Web-{9CC4630C-4AB4-B96F-50B3-800BD9FE48B3}" dt="2021-07-14T21:50:02.689" v="251"/>
        <pc:sldMkLst>
          <pc:docMk/>
          <pc:sldMk cId="2034022152" sldId="362"/>
        </pc:sldMkLst>
      </pc:sldChg>
      <pc:sldChg chg="modNotes">
        <pc:chgData name="Obstfeld, Amrom E" userId="S::obstfelda@chop.edu::723fc76c-ee2b-4721-b304-153613f0d15a" providerId="AD" clId="Web-{9CC4630C-4AB4-B96F-50B3-800BD9FE48B3}" dt="2021-07-14T21:37:21.010" v="10"/>
        <pc:sldMkLst>
          <pc:docMk/>
          <pc:sldMk cId="335626226" sldId="383"/>
        </pc:sldMkLst>
      </pc:sldChg>
    </pc:docChg>
  </pc:docChgLst>
  <pc:docChgLst>
    <pc:chgData name="Obstfeld, Amrom E" userId="S::obstfelda@chop.edu::723fc76c-ee2b-4721-b304-153613f0d15a" providerId="AD" clId="Web-{3C7CAB99-938D-6293-1B07-5E86DF3FC638}"/>
    <pc:docChg chg="delSld modSld modSection">
      <pc:chgData name="Obstfeld, Amrom E" userId="S::obstfelda@chop.edu::723fc76c-ee2b-4721-b304-153613f0d15a" providerId="AD" clId="Web-{3C7CAB99-938D-6293-1B07-5E86DF3FC638}" dt="2021-07-11T20:40:38.637" v="66"/>
      <pc:docMkLst>
        <pc:docMk/>
      </pc:docMkLst>
      <pc:sldChg chg="addSp delSp modSp">
        <pc:chgData name="Obstfeld, Amrom E" userId="S::obstfelda@chop.edu::723fc76c-ee2b-4721-b304-153613f0d15a" providerId="AD" clId="Web-{3C7CAB99-938D-6293-1B07-5E86DF3FC638}" dt="2021-07-11T20:37:49.124" v="49"/>
        <pc:sldMkLst>
          <pc:docMk/>
          <pc:sldMk cId="1674616057" sldId="378"/>
        </pc:sldMkLst>
        <pc:picChg chg="add del mod ord">
          <ac:chgData name="Obstfeld, Amrom E" userId="S::obstfelda@chop.edu::723fc76c-ee2b-4721-b304-153613f0d15a" providerId="AD" clId="Web-{3C7CAB99-938D-6293-1B07-5E86DF3FC638}" dt="2021-07-11T20:34:23.821" v="25"/>
          <ac:picMkLst>
            <pc:docMk/>
            <pc:sldMk cId="1674616057" sldId="378"/>
            <ac:picMk id="2" creationId="{3554BA10-0F33-4BD2-B2E2-20120C18E418}"/>
          </ac:picMkLst>
        </pc:picChg>
        <pc:picChg chg="add mod ord">
          <ac:chgData name="Obstfeld, Amrom E" userId="S::obstfelda@chop.edu::723fc76c-ee2b-4721-b304-153613f0d15a" providerId="AD" clId="Web-{3C7CAB99-938D-6293-1B07-5E86DF3FC638}" dt="2021-07-11T20:37:49.124" v="49"/>
          <ac:picMkLst>
            <pc:docMk/>
            <pc:sldMk cId="1674616057" sldId="378"/>
            <ac:picMk id="4" creationId="{B654C386-5351-46A7-B732-E1E6F03FB09A}"/>
          </ac:picMkLst>
        </pc:picChg>
        <pc:picChg chg="del">
          <ac:chgData name="Obstfeld, Amrom E" userId="S::obstfelda@chop.edu::723fc76c-ee2b-4721-b304-153613f0d15a" providerId="AD" clId="Web-{3C7CAB99-938D-6293-1B07-5E86DF3FC638}" dt="2021-07-11T20:31:17.191" v="14"/>
          <ac:picMkLst>
            <pc:docMk/>
            <pc:sldMk cId="1674616057" sldId="378"/>
            <ac:picMk id="349" creationId="{00000000-0000-0000-0000-000000000000}"/>
          </ac:picMkLst>
        </pc:picChg>
      </pc:sldChg>
      <pc:sldChg chg="modNotes">
        <pc:chgData name="Obstfeld, Amrom E" userId="S::obstfelda@chop.edu::723fc76c-ee2b-4721-b304-153613f0d15a" providerId="AD" clId="Web-{3C7CAB99-938D-6293-1B07-5E86DF3FC638}" dt="2021-07-11T20:40:38.637" v="66"/>
        <pc:sldMkLst>
          <pc:docMk/>
          <pc:sldMk cId="437414886" sldId="396"/>
        </pc:sldMkLst>
      </pc:sldChg>
      <pc:sldChg chg="del">
        <pc:chgData name="Obstfeld, Amrom E" userId="S::obstfelda@chop.edu::723fc76c-ee2b-4721-b304-153613f0d15a" providerId="AD" clId="Web-{3C7CAB99-938D-6293-1B07-5E86DF3FC638}" dt="2021-07-11T20:38:52.613" v="50"/>
        <pc:sldMkLst>
          <pc:docMk/>
          <pc:sldMk cId="1317425265" sldId="397"/>
        </pc:sldMkLst>
      </pc:sldChg>
      <pc:sldChg chg="del">
        <pc:chgData name="Obstfeld, Amrom E" userId="S::obstfelda@chop.edu::723fc76c-ee2b-4721-b304-153613f0d15a" providerId="AD" clId="Web-{3C7CAB99-938D-6293-1B07-5E86DF3FC638}" dt="2021-07-11T20:38:55.004" v="51"/>
        <pc:sldMkLst>
          <pc:docMk/>
          <pc:sldMk cId="1464515179" sldId="399"/>
        </pc:sldMkLst>
      </pc:sldChg>
      <pc:sldChg chg="modSp">
        <pc:chgData name="Obstfeld, Amrom E" userId="S::obstfelda@chop.edu::723fc76c-ee2b-4721-b304-153613f0d15a" providerId="AD" clId="Web-{3C7CAB99-938D-6293-1B07-5E86DF3FC638}" dt="2021-07-11T20:28:49.530" v="13"/>
        <pc:sldMkLst>
          <pc:docMk/>
          <pc:sldMk cId="3597331785" sldId="400"/>
        </pc:sldMkLst>
        <pc:graphicFrameChg chg="mod modGraphic">
          <ac:chgData name="Obstfeld, Amrom E" userId="S::obstfelda@chop.edu::723fc76c-ee2b-4721-b304-153613f0d15a" providerId="AD" clId="Web-{3C7CAB99-938D-6293-1B07-5E86DF3FC638}" dt="2021-07-11T20:28:49.530" v="13"/>
          <ac:graphicFrameMkLst>
            <pc:docMk/>
            <pc:sldMk cId="3597331785" sldId="400"/>
            <ac:graphicFrameMk id="89" creationId="{00000000-0000-0000-0000-000000000000}"/>
          </ac:graphicFrameMkLst>
        </pc:graphicFrameChg>
      </pc:sldChg>
    </pc:docChg>
  </pc:docChgLst>
  <pc:docChgLst>
    <pc:chgData name="Obstfeld, Amrom E" userId="S::obstfelda@chop.edu::723fc76c-ee2b-4721-b304-153613f0d15a" providerId="AD" clId="Web-{3CF99228-ECF8-C365-B19A-9BCBC36F95C4}"/>
    <pc:docChg chg="modSld">
      <pc:chgData name="Obstfeld, Amrom E" userId="S::obstfelda@chop.edu::723fc76c-ee2b-4721-b304-153613f0d15a" providerId="AD" clId="Web-{3CF99228-ECF8-C365-B19A-9BCBC36F95C4}" dt="2021-07-11T20:23:46.994" v="3"/>
      <pc:docMkLst>
        <pc:docMk/>
      </pc:docMkLst>
      <pc:sldChg chg="modSp">
        <pc:chgData name="Obstfeld, Amrom E" userId="S::obstfelda@chop.edu::723fc76c-ee2b-4721-b304-153613f0d15a" providerId="AD" clId="Web-{3CF99228-ECF8-C365-B19A-9BCBC36F95C4}" dt="2021-07-11T20:23:39.134" v="1" actId="20577"/>
        <pc:sldMkLst>
          <pc:docMk/>
          <pc:sldMk cId="1711487330" sldId="360"/>
        </pc:sldMkLst>
        <pc:spChg chg="mod">
          <ac:chgData name="Obstfeld, Amrom E" userId="S::obstfelda@chop.edu::723fc76c-ee2b-4721-b304-153613f0d15a" providerId="AD" clId="Web-{3CF99228-ECF8-C365-B19A-9BCBC36F95C4}" dt="2021-07-11T20:23:39.134" v="1" actId="20577"/>
          <ac:spMkLst>
            <pc:docMk/>
            <pc:sldMk cId="1711487330" sldId="360"/>
            <ac:spMk id="3" creationId="{214B71DB-1783-DE4F-8447-5E7A1A5DC088}"/>
          </ac:spMkLst>
        </pc:spChg>
      </pc:sldChg>
      <pc:sldChg chg="modSp">
        <pc:chgData name="Obstfeld, Amrom E" userId="S::obstfelda@chop.edu::723fc76c-ee2b-4721-b304-153613f0d15a" providerId="AD" clId="Web-{3CF99228-ECF8-C365-B19A-9BCBC36F95C4}" dt="2021-07-11T20:23:46.994" v="3"/>
        <pc:sldMkLst>
          <pc:docMk/>
          <pc:sldMk cId="3597331785" sldId="400"/>
        </pc:sldMkLst>
        <pc:graphicFrameChg chg="mod modGraphic">
          <ac:chgData name="Obstfeld, Amrom E" userId="S::obstfelda@chop.edu::723fc76c-ee2b-4721-b304-153613f0d15a" providerId="AD" clId="Web-{3CF99228-ECF8-C365-B19A-9BCBC36F95C4}" dt="2021-07-11T20:23:46.994" v="3"/>
          <ac:graphicFrameMkLst>
            <pc:docMk/>
            <pc:sldMk cId="3597331785" sldId="400"/>
            <ac:graphicFrameMk id="89" creationId="{00000000-0000-0000-0000-000000000000}"/>
          </ac:graphicFrameMkLst>
        </pc:graphicFrameChg>
      </pc:sldChg>
    </pc:docChg>
  </pc:docChgLst>
  <pc:docChgLst>
    <pc:chgData name="Obstfeld, Amrom E" userId="723fc76c-ee2b-4721-b304-153613f0d15a" providerId="ADAL" clId="{F821318E-F24C-4D68-AE43-45F79F6BA226}"/>
    <pc:docChg chg="undo custSel modSld">
      <pc:chgData name="Obstfeld, Amrom E" userId="723fc76c-ee2b-4721-b304-153613f0d15a" providerId="ADAL" clId="{F821318E-F24C-4D68-AE43-45F79F6BA226}" dt="2021-07-12T21:21:04.116" v="631" actId="6549"/>
      <pc:docMkLst>
        <pc:docMk/>
      </pc:docMkLst>
      <pc:sldChg chg="modSp modAnim modNotesTx">
        <pc:chgData name="Obstfeld, Amrom E" userId="723fc76c-ee2b-4721-b304-153613f0d15a" providerId="ADAL" clId="{F821318E-F24C-4D68-AE43-45F79F6BA226}" dt="2021-07-12T20:49:17.043" v="64"/>
        <pc:sldMkLst>
          <pc:docMk/>
          <pc:sldMk cId="1674616057" sldId="378"/>
        </pc:sldMkLst>
        <pc:picChg chg="mod">
          <ac:chgData name="Obstfeld, Amrom E" userId="723fc76c-ee2b-4721-b304-153613f0d15a" providerId="ADAL" clId="{F821318E-F24C-4D68-AE43-45F79F6BA226}" dt="2021-07-12T20:42:48.498" v="61" actId="14861"/>
          <ac:picMkLst>
            <pc:docMk/>
            <pc:sldMk cId="1674616057" sldId="378"/>
            <ac:picMk id="4" creationId="{B654C386-5351-46A7-B732-E1E6F03FB09A}"/>
          </ac:picMkLst>
        </pc:picChg>
      </pc:sldChg>
      <pc:sldChg chg="modNotesTx">
        <pc:chgData name="Obstfeld, Amrom E" userId="723fc76c-ee2b-4721-b304-153613f0d15a" providerId="ADAL" clId="{F821318E-F24C-4D68-AE43-45F79F6BA226}" dt="2021-07-12T20:38:37.852" v="49" actId="6549"/>
        <pc:sldMkLst>
          <pc:docMk/>
          <pc:sldMk cId="1880996048" sldId="380"/>
        </pc:sldMkLst>
      </pc:sldChg>
      <pc:sldChg chg="modNotesTx">
        <pc:chgData name="Obstfeld, Amrom E" userId="723fc76c-ee2b-4721-b304-153613f0d15a" providerId="ADAL" clId="{F821318E-F24C-4D68-AE43-45F79F6BA226}" dt="2021-07-12T20:37:34.587" v="45" actId="6549"/>
        <pc:sldMkLst>
          <pc:docMk/>
          <pc:sldMk cId="1177465870" sldId="382"/>
        </pc:sldMkLst>
      </pc:sldChg>
      <pc:sldChg chg="modNotesTx">
        <pc:chgData name="Obstfeld, Amrom E" userId="723fc76c-ee2b-4721-b304-153613f0d15a" providerId="ADAL" clId="{F821318E-F24C-4D68-AE43-45F79F6BA226}" dt="2021-07-12T20:36:10.387" v="44" actId="6549"/>
        <pc:sldMkLst>
          <pc:docMk/>
          <pc:sldMk cId="335626226" sldId="383"/>
        </pc:sldMkLst>
      </pc:sldChg>
      <pc:sldChg chg="modNotesTx">
        <pc:chgData name="Obstfeld, Amrom E" userId="723fc76c-ee2b-4721-b304-153613f0d15a" providerId="ADAL" clId="{F821318E-F24C-4D68-AE43-45F79F6BA226}" dt="2021-07-12T21:21:04.116" v="631" actId="6549"/>
        <pc:sldMkLst>
          <pc:docMk/>
          <pc:sldMk cId="1051386681" sldId="384"/>
        </pc:sldMkLst>
      </pc:sldChg>
      <pc:sldChg chg="modNotesTx">
        <pc:chgData name="Obstfeld, Amrom E" userId="723fc76c-ee2b-4721-b304-153613f0d15a" providerId="ADAL" clId="{F821318E-F24C-4D68-AE43-45F79F6BA226}" dt="2021-07-12T21:19:30.917" v="617" actId="20577"/>
        <pc:sldMkLst>
          <pc:docMk/>
          <pc:sldMk cId="877524307" sldId="385"/>
        </pc:sldMkLst>
      </pc:sldChg>
      <pc:sldChg chg="modNotesTx">
        <pc:chgData name="Obstfeld, Amrom E" userId="723fc76c-ee2b-4721-b304-153613f0d15a" providerId="ADAL" clId="{F821318E-F24C-4D68-AE43-45F79F6BA226}" dt="2021-07-12T20:59:25.093" v="159" actId="20577"/>
        <pc:sldMkLst>
          <pc:docMk/>
          <pc:sldMk cId="437414886" sldId="396"/>
        </pc:sldMkLst>
      </pc:sldChg>
      <pc:sldChg chg="modSp modNotesTx">
        <pc:chgData name="Obstfeld, Amrom E" userId="723fc76c-ee2b-4721-b304-153613f0d15a" providerId="ADAL" clId="{F821318E-F24C-4D68-AE43-45F79F6BA226}" dt="2021-07-12T21:18:51.781" v="612" actId="20577"/>
        <pc:sldMkLst>
          <pc:docMk/>
          <pc:sldMk cId="1865434841" sldId="398"/>
        </pc:sldMkLst>
        <pc:spChg chg="mod">
          <ac:chgData name="Obstfeld, Amrom E" userId="723fc76c-ee2b-4721-b304-153613f0d15a" providerId="ADAL" clId="{F821318E-F24C-4D68-AE43-45F79F6BA226}" dt="2021-07-12T21:08:14.710" v="336" actId="20577"/>
          <ac:spMkLst>
            <pc:docMk/>
            <pc:sldMk cId="1865434841" sldId="398"/>
            <ac:spMk id="3" creationId="{00000000-0000-0000-0000-000000000000}"/>
          </ac:spMkLst>
        </pc:spChg>
      </pc:sldChg>
      <pc:sldChg chg="modSp">
        <pc:chgData name="Obstfeld, Amrom E" userId="723fc76c-ee2b-4721-b304-153613f0d15a" providerId="ADAL" clId="{F821318E-F24C-4D68-AE43-45F79F6BA226}" dt="2021-07-12T20:10:25.493" v="7" actId="20577"/>
        <pc:sldMkLst>
          <pc:docMk/>
          <pc:sldMk cId="3597331785" sldId="400"/>
        </pc:sldMkLst>
        <pc:graphicFrameChg chg="modGraphic">
          <ac:chgData name="Obstfeld, Amrom E" userId="723fc76c-ee2b-4721-b304-153613f0d15a" providerId="ADAL" clId="{F821318E-F24C-4D68-AE43-45F79F6BA226}" dt="2021-07-12T20:10:25.493" v="7" actId="20577"/>
          <ac:graphicFrameMkLst>
            <pc:docMk/>
            <pc:sldMk cId="3597331785" sldId="400"/>
            <ac:graphicFrameMk id="89" creationId="{00000000-0000-0000-0000-000000000000}"/>
          </ac:graphicFrameMkLst>
        </pc:graphicFrameChg>
      </pc:sldChg>
      <pc:sldChg chg="modNotesTx">
        <pc:chgData name="Obstfeld, Amrom E" userId="723fc76c-ee2b-4721-b304-153613f0d15a" providerId="ADAL" clId="{F821318E-F24C-4D68-AE43-45F79F6BA226}" dt="2021-07-12T21:20:18.980" v="630" actId="6549"/>
        <pc:sldMkLst>
          <pc:docMk/>
          <pc:sldMk cId="3810184314" sldId="40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900956" cy="100746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405715" y="0"/>
            <a:ext cx="4900956" cy="1007464"/>
          </a:xfrm>
          <a:prstGeom prst="rect">
            <a:avLst/>
          </a:prstGeom>
        </p:spPr>
        <p:txBody>
          <a:bodyPr vert="horz" lIns="91440" tIns="45720" rIns="91440" bIns="45720" rtlCol="0"/>
          <a:lstStyle>
            <a:lvl1pPr algn="r">
              <a:defRPr sz="1200"/>
            </a:lvl1pPr>
          </a:lstStyle>
          <a:p>
            <a:fld id="{49C152C2-AF9F-44C5-8FA2-EB5B9007DBD7}" type="datetimeFigureOut">
              <a:rPr lang="en-US" smtClean="0"/>
              <a:t>6/27/2023</a:t>
            </a:fld>
            <a:endParaRPr lang="en-US"/>
          </a:p>
        </p:txBody>
      </p:sp>
      <p:sp>
        <p:nvSpPr>
          <p:cNvPr id="4" name="Footer Placeholder 3"/>
          <p:cNvSpPr>
            <a:spLocks noGrp="1"/>
          </p:cNvSpPr>
          <p:nvPr>
            <p:ph type="ftr" sz="quarter" idx="2"/>
          </p:nvPr>
        </p:nvSpPr>
        <p:spPr>
          <a:xfrm>
            <a:off x="0" y="19096639"/>
            <a:ext cx="4900956" cy="10074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405715" y="19096639"/>
            <a:ext cx="4900956" cy="1007462"/>
          </a:xfrm>
          <a:prstGeom prst="rect">
            <a:avLst/>
          </a:prstGeom>
        </p:spPr>
        <p:txBody>
          <a:bodyPr vert="horz" lIns="91440" tIns="45720" rIns="91440" bIns="45720" rtlCol="0" anchor="b"/>
          <a:lstStyle>
            <a:lvl1pPr algn="r">
              <a:defRPr sz="1200"/>
            </a:lvl1pPr>
          </a:lstStyle>
          <a:p>
            <a:fld id="{49A31AF2-0CEF-4B92-A6C6-177490C60177}" type="slidenum">
              <a:rPr lang="en-US" smtClean="0"/>
              <a:t>‹#›</a:t>
            </a:fld>
            <a:endParaRPr lang="en-US"/>
          </a:p>
        </p:txBody>
      </p:sp>
    </p:spTree>
    <p:extLst>
      <p:ext uri="{BB962C8B-B14F-4D97-AF65-F5344CB8AC3E}">
        <p14:creationId xmlns:p14="http://schemas.microsoft.com/office/powerpoint/2010/main" val="154414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046163" y="1506538"/>
            <a:ext cx="13403263" cy="7540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130930" y="9549418"/>
            <a:ext cx="9047477" cy="9046832"/>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542704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75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Hello everyone and welcome to this years </a:t>
            </a:r>
            <a:r>
              <a:rPr lang="en-US" dirty="0" err="1">
                <a:latin typeface="Calibri"/>
                <a:cs typeface="Calibri"/>
              </a:rPr>
              <a:t>Introducton</a:t>
            </a:r>
            <a:r>
              <a:rPr lang="en-US" dirty="0">
                <a:latin typeface="Calibri"/>
                <a:cs typeface="Calibri"/>
              </a:rPr>
              <a:t> to R workshop. I am Amrom Obstfeld the organizer of the course representing the presenters. We are so excited you have made the decision to take the time to join us and learn about R and how it can be used to power reproducible high quality data analysis and data science. </a:t>
            </a:r>
          </a:p>
          <a:p>
            <a:pPr>
              <a:buNone/>
            </a:pPr>
            <a:r>
              <a:rPr lang="en-US" dirty="0">
                <a:latin typeface="Calibri"/>
                <a:cs typeface="Calibri"/>
              </a:rPr>
              <a:t>This workshop is designed for beginners who are brand new to R and new to coding in general. If you have some experience we're here to help you build up some R muscle memory, in addition to completely newbs we often see those looking for a refresher come back to take the workshop again, so welcome all.</a:t>
            </a:r>
          </a:p>
        </p:txBody>
      </p:sp>
    </p:spTree>
    <p:extLst>
      <p:ext uri="{BB962C8B-B14F-4D97-AF65-F5344CB8AC3E}">
        <p14:creationId xmlns:p14="http://schemas.microsoft.com/office/powerpoint/2010/main" val="20389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During the workshop sooner or later you’re going to need some help. </a:t>
            </a:r>
          </a:p>
          <a:p>
            <a:pPr marL="158750" indent="0">
              <a:buNone/>
            </a:pPr>
            <a:r>
              <a:rPr lang="en-US" sz="1100" b="0" i="0" u="none" strike="noStrike" cap="none" dirty="0">
                <a:solidFill>
                  <a:srgbClr val="000000"/>
                </a:solidFill>
                <a:effectLst/>
                <a:latin typeface="Arial"/>
                <a:ea typeface="Arial"/>
                <a:cs typeface="Arial"/>
                <a:sym typeface="Arial"/>
              </a:rPr>
              <a:t>If you find yourself having a question or needing assistance during a presentation you have a few options. </a:t>
            </a:r>
          </a:p>
          <a:p>
            <a:pPr marL="158750" indent="0">
              <a:buNone/>
            </a:pPr>
            <a:r>
              <a:rPr lang="en-US" sz="1100" b="0" i="0" u="none" strike="noStrike" cap="none" dirty="0">
                <a:solidFill>
                  <a:srgbClr val="000000"/>
                </a:solidFill>
                <a:effectLst/>
                <a:latin typeface="Arial"/>
                <a:ea typeface="Arial"/>
                <a:cs typeface="Arial"/>
                <a:sym typeface="Arial"/>
              </a:rPr>
              <a:t>If its pretty simple or as an initial pass you can drop it in the chat window. </a:t>
            </a:r>
          </a:p>
          <a:p>
            <a:pPr marL="158750" indent="0">
              <a:buNone/>
            </a:pPr>
            <a:r>
              <a:rPr lang="en-US" sz="1100" b="0" i="0" u="none" strike="noStrike" cap="none" dirty="0">
                <a:solidFill>
                  <a:srgbClr val="000000"/>
                </a:solidFill>
                <a:effectLst/>
                <a:latin typeface="Arial"/>
                <a:ea typeface="Arial"/>
                <a:cs typeface="Arial"/>
                <a:sym typeface="Arial"/>
              </a:rPr>
              <a:t>You're also welcome to click the raise your hand icon and an instructor will send you a message and at that point you can try to work through the issue together and if need be you can jump into a breakout room with an instructor to get more intense help</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There may be issues that are just too challenging to handle in the context of a virtual workshop. If that does occur we’re going to ask you to make a note of the issue, try to keep with the workshop, and hopefully we can find a way to take it off line.</a:t>
            </a:r>
            <a:endParaRPr lang="en-US" dirty="0"/>
          </a:p>
        </p:txBody>
      </p:sp>
    </p:spTree>
    <p:extLst>
      <p:ext uri="{BB962C8B-B14F-4D97-AF65-F5344CB8AC3E}">
        <p14:creationId xmlns:p14="http://schemas.microsoft.com/office/powerpoint/2010/main" val="172416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During the workshop sooner or later you’re going to need some help. </a:t>
            </a:r>
          </a:p>
          <a:p>
            <a:pPr marL="158750" indent="0">
              <a:buNone/>
            </a:pPr>
            <a:r>
              <a:rPr lang="en-US" sz="1100" b="0" i="0" u="none" strike="noStrike" cap="none" dirty="0">
                <a:solidFill>
                  <a:srgbClr val="000000"/>
                </a:solidFill>
                <a:effectLst/>
                <a:latin typeface="Arial"/>
                <a:ea typeface="Arial"/>
                <a:cs typeface="Arial"/>
                <a:sym typeface="Arial"/>
              </a:rPr>
              <a:t>If you find yourself having a question or needing assistance during a presentation you have a few options. </a:t>
            </a:r>
          </a:p>
          <a:p>
            <a:pPr marL="158750" indent="0">
              <a:buNone/>
            </a:pPr>
            <a:r>
              <a:rPr lang="en-US" sz="1100" b="0" i="0" u="none" strike="noStrike" cap="none" dirty="0">
                <a:solidFill>
                  <a:srgbClr val="000000"/>
                </a:solidFill>
                <a:effectLst/>
                <a:latin typeface="Arial"/>
                <a:ea typeface="Arial"/>
                <a:cs typeface="Arial"/>
                <a:sym typeface="Arial"/>
              </a:rPr>
              <a:t>If its pretty simple or as an initial pass you can drop it in the chat window. </a:t>
            </a:r>
          </a:p>
          <a:p>
            <a:pPr marL="158750" indent="0">
              <a:buNone/>
            </a:pPr>
            <a:r>
              <a:rPr lang="en-US" sz="1100" b="0" i="0" u="none" strike="noStrike" cap="none" dirty="0">
                <a:solidFill>
                  <a:srgbClr val="000000"/>
                </a:solidFill>
                <a:effectLst/>
                <a:latin typeface="Arial"/>
                <a:ea typeface="Arial"/>
                <a:cs typeface="Arial"/>
                <a:sym typeface="Arial"/>
              </a:rPr>
              <a:t>You're also welcome to click the raise your hand icon and an instructor will send you a message and at that point you can try to work through the issue together and if need be you can jump into a breakout room with an instructor to get more intense help</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There may be issues that are just too challenging to handle in the context of a virtual workshop. If that does occur we’re going to ask you to make a note of the issue, try to keep with the workshop, and hopefully we can find a way to take it off line.</a:t>
            </a:r>
            <a:endParaRPr lang="en-US" dirty="0"/>
          </a:p>
        </p:txBody>
      </p:sp>
    </p:spTree>
    <p:extLst>
      <p:ext uri="{BB962C8B-B14F-4D97-AF65-F5344CB8AC3E}">
        <p14:creationId xmlns:p14="http://schemas.microsoft.com/office/powerpoint/2010/main" val="2799641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learned a bit about us and</a:t>
            </a:r>
            <a:r>
              <a:rPr lang="en-US" baseline="0" dirty="0"/>
              <a:t> how this is all going to work, let's find out a little bit about you</a:t>
            </a:r>
          </a:p>
          <a:p>
            <a:pPr marL="158750" indent="0">
              <a:buNone/>
            </a:pPr>
            <a:endParaRPr lang="en-US" baseline="0" dirty="0"/>
          </a:p>
        </p:txBody>
      </p:sp>
    </p:spTree>
    <p:extLst>
      <p:ext uri="{BB962C8B-B14F-4D97-AF65-F5344CB8AC3E}">
        <p14:creationId xmlns:p14="http://schemas.microsoft.com/office/powerpoint/2010/main" val="3444428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731517" y="4560556"/>
            <a:ext cx="5852158" cy="4320534"/>
          </a:xfrm>
          <a:prstGeom prst="rect">
            <a:avLst/>
          </a:prstGeom>
        </p:spPr>
        <p:txBody>
          <a:bodyPr spcFirstLastPara="1" wrap="square" lIns="49232" tIns="49232" rIns="49232" bIns="49232" anchor="t" anchorCtr="0">
            <a:noAutofit/>
          </a:bodyPr>
          <a:lstStyle/>
          <a:p>
            <a:pPr marL="158750" indent="0">
              <a:buNone/>
            </a:pPr>
            <a:r>
              <a:rPr lang="en-US" baseline="0" dirty="0"/>
              <a:t>For our first Your Turn </a:t>
            </a:r>
            <a:r>
              <a:rPr lang="en-US" dirty="0"/>
              <a:t>Nova</a:t>
            </a:r>
            <a:r>
              <a:rPr lang="en-US" baseline="0" dirty="0"/>
              <a:t> will send us all into breakout rooms. You may need to manually click the join break out room button. Once you're there feel free to share who you are, where you are in training or what your position is in your organization, and what you hope to get out of this course.</a:t>
            </a:r>
          </a:p>
          <a:p>
            <a:pPr marL="0" indent="0">
              <a:buNone/>
            </a:pPr>
            <a:r>
              <a:rPr lang="en-US" baseline="0" dirty="0"/>
              <a:t>After a few minutes Nova will call us back together and we'll finish up this intro session.</a:t>
            </a:r>
          </a:p>
          <a:p>
            <a:pPr marL="0" indent="0">
              <a:buNone/>
            </a:pPr>
            <a:endParaRPr lang="en-US" baseline="0" dirty="0"/>
          </a:p>
          <a:p>
            <a:pPr marL="0" indent="0">
              <a:buNone/>
            </a:pPr>
            <a:endParaRPr dirty="0"/>
          </a:p>
        </p:txBody>
      </p:sp>
      <p:sp>
        <p:nvSpPr>
          <p:cNvPr id="276" name="Google Shape;276;p20:notes"/>
          <p:cNvSpPr>
            <a:spLocks noGrp="1" noRot="1" noChangeAspect="1"/>
          </p:cNvSpPr>
          <p:nvPr>
            <p:ph type="sldImg" idx="2"/>
          </p:nvPr>
        </p:nvSpPr>
        <p:spPr>
          <a:xfrm>
            <a:off x="457200" y="719138"/>
            <a:ext cx="6402388"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2657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6d7411d3e_0_1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6d7411d3e_0_1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And just some final words before we begin, no matter what you're learning but particularly coding, the best way to learn is by doing: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a:solidFill>
                  <a:srgbClr val="333333"/>
                </a:solidFill>
                <a:latin typeface="Arial" panose="020B0604020202020204" pitchFamily="34" charset="0"/>
                <a:cs typeface="Arial" panose="020B0604020202020204" pitchFamily="34" charset="0"/>
              </a:rPr>
              <a:t>Find a project, make a goal for yourself, push yourself to use R, it's</a:t>
            </a:r>
            <a:r>
              <a:rPr lang="en" sz="1100" baseline="0">
                <a:solidFill>
                  <a:srgbClr val="333333"/>
                </a:solidFill>
                <a:latin typeface="Arial" panose="020B0604020202020204" pitchFamily="34" charset="0"/>
                <a:cs typeface="Arial" panose="020B0604020202020204" pitchFamily="34" charset="0"/>
              </a:rPr>
              <a:t> OK to lean on some excel, we all do when we're starting out, but try to get that activation energy to get your hands typing code. We would not be teaching this course if we didn't strongly believe that R is accessible to all of you. So keep practicing and you'll get there.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aseline="0">
              <a:solidFill>
                <a:srgbClr val="333333"/>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aseline="0">
                <a:solidFill>
                  <a:srgbClr val="333333"/>
                </a:solidFill>
                <a:latin typeface="Arial" panose="020B0604020202020204" pitchFamily="34" charset="0"/>
                <a:cs typeface="Arial" panose="020B0604020202020204" pitchFamily="34" charset="0"/>
              </a:rPr>
              <a:t>With that let's get started with the workshop. Up next Joe will provide us with the basics of R and get us up and running with Rstudio Cloud.</a:t>
            </a:r>
            <a:endParaRPr lang="en" sz="1100">
              <a:solidFill>
                <a:srgbClr val="333333"/>
              </a:solidFill>
              <a:latin typeface="Arial" panose="020B0604020202020204" pitchFamily="34" charset="0"/>
              <a:cs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081784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I'm here just to give you a quick introduction after which we'll dive right into the meat of the workshop.</a:t>
            </a:r>
          </a:p>
        </p:txBody>
      </p:sp>
    </p:spTree>
    <p:extLst>
      <p:ext uri="{BB962C8B-B14F-4D97-AF65-F5344CB8AC3E}">
        <p14:creationId xmlns:p14="http://schemas.microsoft.com/office/powerpoint/2010/main" val="3004969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latin typeface="Calibri"/>
                <a:cs typeface="Calibri"/>
              </a:rPr>
              <a:t>Obviously we would love for those who are here today to all walk away and just start coding but the reality is that while that would be great we also have a set of more modest if more important goals</a:t>
            </a:r>
          </a:p>
          <a:p>
            <a:pPr>
              <a:buNone/>
            </a:pPr>
            <a:endParaRPr lang="en-US" dirty="0">
              <a:latin typeface="Calibri"/>
              <a:cs typeface="Calibri"/>
            </a:endParaRPr>
          </a:p>
          <a:p>
            <a:pPr marL="288925" lvl="1" indent="-288925">
              <a:buFont typeface="Arial,Sans-Serif"/>
              <a:buChar char="•"/>
            </a:pPr>
            <a:r>
              <a:rPr lang="en-US" dirty="0">
                <a:latin typeface="Calibri"/>
                <a:cs typeface="Calibri"/>
              </a:rPr>
              <a:t>We're here to </a:t>
            </a:r>
            <a:r>
              <a:rPr lang="en-US" dirty="0"/>
              <a:t>Advocate for the use of R as a means of improving reproducibility in clinical data analysis and I cannot emphasize enough how strongly we feel about this point</a:t>
            </a:r>
          </a:p>
          <a:p>
            <a:pPr marL="288925" lvl="1" indent="-288925">
              <a:buFont typeface="Arial,Sans-Serif"/>
              <a:buChar char="•"/>
            </a:pPr>
            <a:r>
              <a:rPr lang="en-US" dirty="0"/>
              <a:t>As we review this we will demonstrate how we can use R perform analyses of laboratory operational data</a:t>
            </a:r>
          </a:p>
          <a:p>
            <a:pPr marL="288925" lvl="1" indent="-288925">
              <a:buFont typeface="Arial,Sans-Serif"/>
              <a:buChar char="•"/>
            </a:pPr>
            <a:r>
              <a:rPr lang="en-US" dirty="0"/>
              <a:t>And we also hope to establish a baseline understanding of what tidy data is and how to implement a 'tidy' approach to data analysis within the framework of R</a:t>
            </a:r>
          </a:p>
        </p:txBody>
      </p:sp>
    </p:spTree>
    <p:extLst>
      <p:ext uri="{BB962C8B-B14F-4D97-AF65-F5344CB8AC3E}">
        <p14:creationId xmlns:p14="http://schemas.microsoft.com/office/powerpoint/2010/main" val="3720724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42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a:p>
        </p:txBody>
      </p:sp>
    </p:spTree>
    <p:extLst>
      <p:ext uri="{BB962C8B-B14F-4D97-AF65-F5344CB8AC3E}">
        <p14:creationId xmlns:p14="http://schemas.microsoft.com/office/powerpoint/2010/main" val="4291121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1e91fc5f9_1_793: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1e91fc5f9_1_793: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trike="noStrike" dirty="0"/>
              <a:t>Patrick Mathias, MD, PhD, is the Associate Medical Director of the Informatics Division in the Department of Laboratory Medicine at the University of Washington School of Medicine.</a:t>
            </a:r>
            <a:r>
              <a:rPr lang="en" strike="noStrike" dirty="0">
                <a:solidFill>
                  <a:schemeClr val="bg1"/>
                </a:solidFill>
              </a:rPr>
              <a:t> </a:t>
            </a:r>
            <a:r>
              <a:rPr lang="en" strike="noStrike" dirty="0"/>
              <a:t>His interests include developing data science and analytics as a core competency to improve clinical lab operations and laboratory stewardship, and applying clinical informatics approaches to mitigate laboratory-associated diagnostic errors. He is interested in developing and improving programming and data science education across all levels of pathology practice.</a:t>
            </a:r>
            <a:endParaRPr strike="noStrike" dirty="0"/>
          </a:p>
        </p:txBody>
      </p:sp>
    </p:spTree>
    <p:extLst>
      <p:ext uri="{BB962C8B-B14F-4D97-AF65-F5344CB8AC3E}">
        <p14:creationId xmlns:p14="http://schemas.microsoft.com/office/powerpoint/2010/main" val="1480749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So now that you've met us let's discuss for a moment how this workshop</a:t>
            </a:r>
            <a:r>
              <a:rPr lang="en-US" baseline="0" dirty="0"/>
              <a:t> is going to work</a:t>
            </a:r>
            <a:endParaRPr lang="en-US" dirty="0"/>
          </a:p>
        </p:txBody>
      </p:sp>
    </p:spTree>
    <p:extLst>
      <p:ext uri="{BB962C8B-B14F-4D97-AF65-F5344CB8AC3E}">
        <p14:creationId xmlns:p14="http://schemas.microsoft.com/office/powerpoint/2010/main" val="1367066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1e91fc5f9_1_2419:notes"/>
          <p:cNvSpPr>
            <a:spLocks noGrp="1" noRot="1" noChangeAspect="1"/>
          </p:cNvSpPr>
          <p:nvPr>
            <p:ph type="sldImg" idx="2"/>
          </p:nvPr>
        </p:nvSpPr>
        <p:spPr>
          <a:xfrm>
            <a:off x="-3489325" y="1219200"/>
            <a:ext cx="10836275" cy="6096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1e91fc5f9_1_2419:notes"/>
          <p:cNvSpPr txBox="1">
            <a:spLocks noGrp="1"/>
          </p:cNvSpPr>
          <p:nvPr>
            <p:ph type="body" idx="1"/>
          </p:nvPr>
        </p:nvSpPr>
        <p:spPr>
          <a:xfrm>
            <a:off x="385789" y="7721058"/>
            <a:ext cx="3086317" cy="73146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meat of the workshop are the sessions each of which </a:t>
            </a:r>
            <a:r>
              <a:rPr lang="en-US" baseline="0" dirty="0"/>
              <a:t>will cover discrete subjects or components of R in a data analysis. The sessions have a </a:t>
            </a:r>
            <a:r>
              <a:rPr lang="en-US" baseline="0" dirty="0" err="1"/>
              <a:t>powerpoint</a:t>
            </a:r>
            <a:r>
              <a:rPr lang="en-US" baseline="0" dirty="0"/>
              <a:t> associated with it as well as an R script.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We'll be describing a specific function or topic in the context of the </a:t>
            </a:r>
            <a:r>
              <a:rPr lang="en-US" baseline="0" dirty="0" err="1"/>
              <a:t>powerpoint</a:t>
            </a:r>
            <a:r>
              <a:rPr lang="en-US" baseline="0" dirty="0"/>
              <a:t> – all of which are included in the coursebook and available for download. The same code that is being demoed is included in the R script and you are invited to follow along, run the code, play with it if you like.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At several points in the session we'll have you engage in some exercises which we call Your Turns. In a Your Turn we'll assess how we're doing by asking you to critically think about the topic in the session and respond to a question or do some coding on your own. We'll speak a bit later about how these coding exercises will work.</a:t>
            </a:r>
            <a:endParaRPr dirty="0"/>
          </a:p>
        </p:txBody>
      </p:sp>
    </p:spTree>
    <p:extLst>
      <p:ext uri="{BB962C8B-B14F-4D97-AF65-F5344CB8AC3E}">
        <p14:creationId xmlns:p14="http://schemas.microsoft.com/office/powerpoint/2010/main" val="296559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t>
            </a:r>
            <a:r>
              <a:rPr lang="en-US" err="1"/>
              <a:t>coursebook</a:t>
            </a:r>
            <a:r>
              <a:rPr lang="en-US"/>
              <a:t> has all the session </a:t>
            </a:r>
            <a:r>
              <a:rPr lang="en-US" err="1"/>
              <a:t>powerpoints</a:t>
            </a:r>
            <a:r>
              <a:rPr lang="en-US"/>
              <a:t> as well as an appendix that has some additional resources</a:t>
            </a:r>
          </a:p>
          <a:p>
            <a:endParaRPr lang="en-US"/>
          </a:p>
          <a:p>
            <a:r>
              <a:rPr lang="en-US"/>
              <a:t>Cheat sheets are concise one or two page</a:t>
            </a:r>
            <a:r>
              <a:rPr lang="en-US" baseline="0"/>
              <a:t> documents that you can use as a quick reference. we'll be referring to these during the sessions. They are also easily </a:t>
            </a:r>
            <a:r>
              <a:rPr lang="en-US" baseline="0" err="1"/>
              <a:t>googlable</a:t>
            </a:r>
            <a:r>
              <a:rPr lang="en-US" baseline="0"/>
              <a:t> and available through the help menu in </a:t>
            </a:r>
            <a:r>
              <a:rPr lang="en-US" baseline="0" err="1"/>
              <a:t>Rstudio</a:t>
            </a:r>
            <a:r>
              <a:rPr lang="en-US" baseline="0"/>
              <a:t>. There is also a one page Useful resources document with links to free online resources like textbooks, videos and courses.</a:t>
            </a:r>
            <a:endParaRPr lang="en-US"/>
          </a:p>
        </p:txBody>
      </p:sp>
    </p:spTree>
    <p:extLst>
      <p:ext uri="{BB962C8B-B14F-4D97-AF65-F5344CB8AC3E}">
        <p14:creationId xmlns:p14="http://schemas.microsoft.com/office/powerpoint/2010/main" val="3386517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404425A5-4CAD-6843-904B-32BEC170B214}"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07339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_Turn_3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A55BC1-0382-0545-9C07-01084695C2C0}"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9752423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Your_Turn_1min">
    <p:spTree>
      <p:nvGrpSpPr>
        <p:cNvPr id="1" name=""/>
        <p:cNvGrpSpPr/>
        <p:nvPr/>
      </p:nvGrpSpPr>
      <p:grpSpPr>
        <a:xfrm>
          <a:off x="0" y="0"/>
          <a:ext cx="0" cy="0"/>
          <a:chOff x="0" y="0"/>
          <a:chExt cx="0" cy="0"/>
        </a:xfrm>
      </p:grpSpPr>
      <p:pic>
        <p:nvPicPr>
          <p:cNvPr id="67" name="timer_1min">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7"/>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A19A296D-A1AA-6643-A940-29E926D4A17E}"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sp>
        <p:nvSpPr>
          <p:cNvPr id="11"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411070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7"/>
                                        </p:tgtEl>
                                      </p:cBhvr>
                                    </p:cmd>
                                  </p:childTnLst>
                                </p:cTn>
                              </p:par>
                            </p:childTnLst>
                          </p:cTn>
                        </p:par>
                      </p:childTnLst>
                    </p:cTn>
                  </p:par>
                </p:childTnLst>
              </p:cTn>
              <p:nextCondLst>
                <p:cond evt="onClick" delay="0">
                  <p:tgtEl>
                    <p:spTgt spid="67"/>
                  </p:tgtEl>
                </p:cond>
              </p:nextCondLst>
            </p:seq>
            <p:video>
              <p:cMediaNode vol="80000">
                <p:cTn id="7" fill="hold" display="0">
                  <p:stCondLst>
                    <p:cond delay="indefinite"/>
                  </p:stCondLst>
                </p:cTn>
                <p:tgtEl>
                  <p:spTgt spid="67"/>
                </p:tgtEl>
              </p:cMediaNode>
            </p:video>
          </p:childTnLst>
        </p:cTn>
      </p:par>
    </p:tnLst>
  </p:timing>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9CF7D3-5066-C248-8D3F-5209D7235789}"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14925694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FB02B0-3003-4E49-BB3A-F9D8D4E91067}"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08743005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A91900-A3CA-784B-B0F8-9700ECB65394}"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9856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B165BB-3A69-1F4E-965D-B9583D07C6F0}"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3319860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018C63-3B39-EF47-A0FC-F06B42BB6F7D}"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9219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3497673"/>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263"/>
        <p:cNvGrpSpPr/>
        <p:nvPr/>
      </p:nvGrpSpPr>
      <p:grpSpPr>
        <a:xfrm>
          <a:off x="0" y="0"/>
          <a:ext cx="0" cy="0"/>
          <a:chOff x="0" y="0"/>
          <a:chExt cx="0" cy="0"/>
        </a:xfrm>
      </p:grpSpPr>
      <p:sp>
        <p:nvSpPr>
          <p:cNvPr id="264" name="Google Shape;264;p16"/>
          <p:cNvSpPr/>
          <p:nvPr/>
        </p:nvSpPr>
        <p:spPr>
          <a:xfrm>
            <a:off x="6646867" y="200"/>
            <a:ext cx="5545200" cy="6858000"/>
          </a:xfrm>
          <a:prstGeom prst="rect">
            <a:avLst/>
          </a:prstGeom>
          <a:solidFill>
            <a:srgbClr val="00041C">
              <a:alpha val="1846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000"/>
          </a:p>
        </p:txBody>
      </p:sp>
      <p:sp>
        <p:nvSpPr>
          <p:cNvPr id="265" name="Google Shape;265;p16"/>
          <p:cNvSpPr txBox="1">
            <a:spLocks noGrp="1"/>
          </p:cNvSpPr>
          <p:nvPr>
            <p:ph type="sldNum" idx="12"/>
          </p:nvPr>
        </p:nvSpPr>
        <p:spPr>
          <a:xfrm>
            <a:off x="11448767" y="-15833"/>
            <a:ext cx="743200" cy="730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6" name="Google Shape;266;p16"/>
          <p:cNvSpPr txBox="1">
            <a:spLocks noGrp="1"/>
          </p:cNvSpPr>
          <p:nvPr>
            <p:ph type="title"/>
          </p:nvPr>
        </p:nvSpPr>
        <p:spPr>
          <a:xfrm>
            <a:off x="603632" y="827893"/>
            <a:ext cx="5313600" cy="11432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7" name="Google Shape;267;p16"/>
          <p:cNvSpPr txBox="1">
            <a:spLocks noGrp="1"/>
          </p:cNvSpPr>
          <p:nvPr>
            <p:ph type="body" idx="1"/>
          </p:nvPr>
        </p:nvSpPr>
        <p:spPr>
          <a:xfrm>
            <a:off x="603636" y="1883571"/>
            <a:ext cx="5313600" cy="4131200"/>
          </a:xfrm>
          <a:prstGeom prst="rect">
            <a:avLst/>
          </a:prstGeom>
        </p:spPr>
        <p:txBody>
          <a:bodyPr spcFirstLastPara="1" wrap="square" lIns="91425" tIns="91425" rIns="91425" bIns="91425" anchor="t" anchorCtr="0"/>
          <a:lstStyle>
            <a:lvl1pPr marL="609585" lvl="0" indent="-457189" rtl="0">
              <a:spcBef>
                <a:spcPts val="0"/>
              </a:spcBef>
              <a:spcAft>
                <a:spcPts val="0"/>
              </a:spcAft>
              <a:buSzPts val="1800"/>
              <a:buChar char="●"/>
              <a:defRPr>
                <a:solidFill>
                  <a:schemeClr val="lt1"/>
                </a:solidFill>
              </a:defRPr>
            </a:lvl1pPr>
            <a:lvl2pPr marL="1219170" lvl="1" indent="-423323" rtl="0">
              <a:spcBef>
                <a:spcPts val="2133"/>
              </a:spcBef>
              <a:spcAft>
                <a:spcPts val="0"/>
              </a:spcAft>
              <a:buSzPts val="1400"/>
              <a:buChar char="○"/>
              <a:defRPr>
                <a:solidFill>
                  <a:schemeClr val="lt1"/>
                </a:solidFill>
              </a:defRPr>
            </a:lvl2pPr>
            <a:lvl3pPr marL="1828754" lvl="2" indent="-423323" rtl="0">
              <a:spcBef>
                <a:spcPts val="2133"/>
              </a:spcBef>
              <a:spcAft>
                <a:spcPts val="0"/>
              </a:spcAft>
              <a:buSzPts val="1400"/>
              <a:buChar char="■"/>
              <a:defRPr>
                <a:solidFill>
                  <a:schemeClr val="lt1"/>
                </a:solidFill>
              </a:defRPr>
            </a:lvl3pPr>
            <a:lvl4pPr marL="2438339" lvl="3" indent="-423323" rtl="0">
              <a:spcBef>
                <a:spcPts val="2133"/>
              </a:spcBef>
              <a:spcAft>
                <a:spcPts val="0"/>
              </a:spcAft>
              <a:buSzPts val="1400"/>
              <a:buChar char="●"/>
              <a:defRPr>
                <a:solidFill>
                  <a:schemeClr val="lt1"/>
                </a:solidFill>
              </a:defRPr>
            </a:lvl4pPr>
            <a:lvl5pPr marL="3047924" lvl="4" indent="-423323" rtl="0">
              <a:spcBef>
                <a:spcPts val="2133"/>
              </a:spcBef>
              <a:spcAft>
                <a:spcPts val="0"/>
              </a:spcAft>
              <a:buSzPts val="1400"/>
              <a:buChar char="○"/>
              <a:defRPr>
                <a:solidFill>
                  <a:schemeClr val="lt1"/>
                </a:solidFill>
              </a:defRPr>
            </a:lvl5pPr>
            <a:lvl6pPr marL="3657509" lvl="5" indent="-423323" rtl="0">
              <a:spcBef>
                <a:spcPts val="2133"/>
              </a:spcBef>
              <a:spcAft>
                <a:spcPts val="0"/>
              </a:spcAft>
              <a:buSzPts val="1400"/>
              <a:buChar char="■"/>
              <a:defRPr>
                <a:solidFill>
                  <a:schemeClr val="lt1"/>
                </a:solidFill>
              </a:defRPr>
            </a:lvl6pPr>
            <a:lvl7pPr marL="4267093" lvl="6" indent="-423323" rtl="0">
              <a:spcBef>
                <a:spcPts val="2133"/>
              </a:spcBef>
              <a:spcAft>
                <a:spcPts val="0"/>
              </a:spcAft>
              <a:buSzPts val="1400"/>
              <a:buChar char="●"/>
              <a:defRPr>
                <a:solidFill>
                  <a:schemeClr val="lt1"/>
                </a:solidFill>
              </a:defRPr>
            </a:lvl7pPr>
            <a:lvl8pPr marL="4876678" lvl="7" indent="-423323" rtl="0">
              <a:spcBef>
                <a:spcPts val="2133"/>
              </a:spcBef>
              <a:spcAft>
                <a:spcPts val="0"/>
              </a:spcAft>
              <a:buSzPts val="1400"/>
              <a:buChar char="○"/>
              <a:defRPr>
                <a:solidFill>
                  <a:schemeClr val="lt1"/>
                </a:solidFill>
              </a:defRPr>
            </a:lvl8pPr>
            <a:lvl9pPr marL="5486263" lvl="8" indent="-423323" rtl="0">
              <a:spcBef>
                <a:spcPts val="2133"/>
              </a:spcBef>
              <a:spcAft>
                <a:spcPts val="2133"/>
              </a:spcAft>
              <a:buSzPts val="1400"/>
              <a:buChar char="■"/>
              <a:defRPr>
                <a:solidFill>
                  <a:schemeClr val="lt1"/>
                </a:solidFill>
              </a:defRPr>
            </a:lvl9pPr>
          </a:lstStyle>
          <a:p>
            <a:endParaRPr/>
          </a:p>
        </p:txBody>
      </p:sp>
    </p:spTree>
    <p:extLst>
      <p:ext uri="{BB962C8B-B14F-4D97-AF65-F5344CB8AC3E}">
        <p14:creationId xmlns:p14="http://schemas.microsoft.com/office/powerpoint/2010/main" val="10738520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581657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B1B381-FA29-EC43-A7FC-70F543365A25}"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484339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CFC06F-5D42-8B43-9502-8D40E8851D90}"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5" name="Footer Placeholder 4"/>
          <p:cNvSpPr>
            <a:spLocks noGrp="1"/>
          </p:cNvSpPr>
          <p:nvPr>
            <p:ph type="ftr" sz="quarter" idx="11"/>
          </p:nvPr>
        </p:nvSpPr>
        <p:spPr/>
        <p:txBody>
          <a:bodyPr/>
          <a:lstStyle/>
          <a:p>
            <a:endParaRPr lang="en-US">
              <a:solidFill>
                <a:prstClr val="black">
                  <a:lumMod val="95000"/>
                  <a:lumOff val="5000"/>
                </a:prstClr>
              </a:solidFill>
            </a:endParaRPr>
          </a:p>
        </p:txBody>
      </p:sp>
      <p:sp>
        <p:nvSpPr>
          <p:cNvPr id="6" name="Slide Number Placeholder 5"/>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03446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9" name="Rectangle 8"/>
          <p:cNvSpPr/>
          <p:nvPr/>
        </p:nvSpPr>
        <p:spPr>
          <a:xfrm>
            <a:off x="0" y="0"/>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02443" y="2683193"/>
            <a:ext cx="11187112" cy="1463040"/>
          </a:xfrm>
        </p:spPr>
        <p:txBody>
          <a:bodyPr anchor="ctr">
            <a:normAutofit/>
          </a:bodyPr>
          <a:lstStyle>
            <a:lvl1pPr algn="ctr">
              <a:defRPr sz="5000" b="0" spc="200" baseline="0"/>
            </a:lvl1pPr>
          </a:lstStyle>
          <a:p>
            <a:r>
              <a:rPr lang="en-US"/>
              <a:t>Click to edit Master title style</a:t>
            </a:r>
          </a:p>
        </p:txBody>
      </p:sp>
      <p:sp>
        <p:nvSpPr>
          <p:cNvPr id="10" name="Rectangle 9"/>
          <p:cNvSpPr/>
          <p:nvPr userDrawn="1"/>
        </p:nvSpPr>
        <p:spPr>
          <a:xfrm>
            <a:off x="0" y="4617721"/>
            <a:ext cx="12192000" cy="225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p:cNvSpPr/>
          <p:nvPr userDrawn="1"/>
        </p:nvSpPr>
        <p:spPr>
          <a:xfrm>
            <a:off x="-1" y="4003358"/>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6614334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2D3CCB6-060E-2D45-BDD4-03BD76BA9675}"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6" name="Footer Placeholder 5"/>
          <p:cNvSpPr>
            <a:spLocks noGrp="1"/>
          </p:cNvSpPr>
          <p:nvPr>
            <p:ph type="ftr" sz="quarter" idx="11"/>
          </p:nvPr>
        </p:nvSpPr>
        <p:spPr/>
        <p:txBody>
          <a:bodyPr/>
          <a:lstStyle/>
          <a:p>
            <a:endParaRPr lang="en-US">
              <a:solidFill>
                <a:prstClr val="black">
                  <a:lumMod val="95000"/>
                  <a:lumOff val="5000"/>
                </a:prstClr>
              </a:solidFill>
            </a:endParaRPr>
          </a:p>
        </p:txBody>
      </p:sp>
      <p:sp>
        <p:nvSpPr>
          <p:cNvPr id="7" name="Slide Number Placeholder 6"/>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9825418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8DB60F-9AF1-4A4B-8F99-B4B9992D564E}"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8" name="Footer Placeholder 7"/>
          <p:cNvSpPr>
            <a:spLocks noGrp="1"/>
          </p:cNvSpPr>
          <p:nvPr>
            <p:ph type="ftr" sz="quarter" idx="11"/>
          </p:nvPr>
        </p:nvSpPr>
        <p:spPr/>
        <p:txBody>
          <a:bodyPr/>
          <a:lstStyle/>
          <a:p>
            <a:endParaRPr lang="en-US">
              <a:solidFill>
                <a:prstClr val="black">
                  <a:lumMod val="95000"/>
                  <a:lumOff val="5000"/>
                </a:prstClr>
              </a:solidFill>
            </a:endParaRPr>
          </a:p>
        </p:txBody>
      </p:sp>
      <p:sp>
        <p:nvSpPr>
          <p:cNvPr id="9" name="Slide Number Placeholder 8"/>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249079187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4859BBB-F418-AC42-AAAA-19BD56C84778}"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4" name="Footer Placeholder 3"/>
          <p:cNvSpPr>
            <a:spLocks noGrp="1"/>
          </p:cNvSpPr>
          <p:nvPr>
            <p:ph type="ftr" sz="quarter" idx="11"/>
          </p:nvPr>
        </p:nvSpPr>
        <p:spPr/>
        <p:txBody>
          <a:bodyPr/>
          <a:lstStyle/>
          <a:p>
            <a:endParaRPr lang="en-US">
              <a:solidFill>
                <a:prstClr val="black">
                  <a:lumMod val="95000"/>
                  <a:lumOff val="5000"/>
                </a:prstClr>
              </a:solidFill>
            </a:endParaRPr>
          </a:p>
        </p:txBody>
      </p:sp>
      <p:sp>
        <p:nvSpPr>
          <p:cNvPr id="5" name="Slide Number Placeholder 4"/>
          <p:cNvSpPr>
            <a:spLocks noGrp="1"/>
          </p:cNvSpPr>
          <p:nvPr>
            <p:ph type="sldNum" sz="quarter" idx="12"/>
          </p:nvPr>
        </p:nvSpPr>
        <p:spPr>
          <a:xfrm>
            <a:off x="11567604" y="6470704"/>
            <a:ext cx="491971" cy="274320"/>
          </a:xfrm>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Tree>
    <p:extLst>
      <p:ext uri="{BB962C8B-B14F-4D97-AF65-F5344CB8AC3E}">
        <p14:creationId xmlns:p14="http://schemas.microsoft.com/office/powerpoint/2010/main" val="1171574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Your_Turn_10min">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256B7E-06EC-AB43-AE8F-DD2C6CBF6126}"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12"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30"/>
            <a:ext cx="2130970" cy="637613"/>
          </a:xfrm>
          <a:prstGeom prst="rect">
            <a:avLst/>
          </a:prstGeom>
          <a:ln w="12700">
            <a:solidFill>
              <a:srgbClr val="A6AAA9"/>
            </a:solidFill>
            <a:miter lim="400000"/>
          </a:ln>
        </p:spPr>
      </p:pic>
      <p:sp>
        <p:nvSpPr>
          <p:cNvPr id="18"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93572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2"/>
                </p:tgtEl>
              </p:cMediaNode>
            </p:video>
          </p:childTnLst>
        </p:cTn>
      </p:par>
    </p:tnLst>
  </p:timing>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_Turn_5min">
    <p:spTree>
      <p:nvGrpSpPr>
        <p:cNvPr id="1" name=""/>
        <p:cNvGrpSpPr/>
        <p:nvPr/>
      </p:nvGrpSpPr>
      <p:grpSpPr>
        <a:xfrm>
          <a:off x="0" y="0"/>
          <a:ext cx="0" cy="0"/>
          <a:chOff x="0" y="0"/>
          <a:chExt cx="0" cy="0"/>
        </a:xfrm>
      </p:grpSpPr>
      <p:pic>
        <p:nvPicPr>
          <p:cNvPr id="6" name="Timer_Black_W_10_Alarm-6">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9680030" y="5679828"/>
            <a:ext cx="2130970" cy="6376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fld id="{3A8DC571-D00A-144E-9C63-BDF8AE8FA1FA}"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3" name="Footer Placeholder 2"/>
          <p:cNvSpPr>
            <a:spLocks noGrp="1"/>
          </p:cNvSpPr>
          <p:nvPr>
            <p:ph type="ftr" sz="quarter" idx="11"/>
          </p:nvPr>
        </p:nvSpPr>
        <p:spPr/>
        <p:txBody>
          <a:bodyPr/>
          <a:lstStyle/>
          <a:p>
            <a:endParaRPr lang="en-US">
              <a:solidFill>
                <a:prstClr val="black">
                  <a:lumMod val="95000"/>
                  <a:lumOff val="5000"/>
                </a:prstClr>
              </a:solidFill>
            </a:endParaRPr>
          </a:p>
        </p:txBody>
      </p:sp>
      <p:sp>
        <p:nvSpPr>
          <p:cNvPr id="4" name="Slide Number Placeholder 3"/>
          <p:cNvSpPr>
            <a:spLocks noGrp="1"/>
          </p:cNvSpPr>
          <p:nvPr>
            <p:ph type="sldNum" sz="quarter" idx="12"/>
          </p:nvPr>
        </p:nvSpPr>
        <p:spPr/>
        <p:txBody>
          <a:body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sp>
        <p:nvSpPr>
          <p:cNvPr id="5" name="Title 1"/>
          <p:cNvSpPr>
            <a:spLocks noGrp="1"/>
          </p:cNvSpPr>
          <p:nvPr>
            <p:ph type="title" hasCustomPrompt="1"/>
          </p:nvPr>
        </p:nvSpPr>
        <p:spPr>
          <a:xfrm>
            <a:off x="1024128" y="585216"/>
            <a:ext cx="9720072" cy="1499616"/>
          </a:xfrm>
        </p:spPr>
        <p:txBody>
          <a:bodyPr>
            <a:normAutofit/>
          </a:bodyPr>
          <a:lstStyle>
            <a:lvl1pPr algn="ctr">
              <a:defRPr sz="6600">
                <a:solidFill>
                  <a:schemeClr val="accent4">
                    <a:lumMod val="75000"/>
                  </a:schemeClr>
                </a:solidFill>
              </a:defRPr>
            </a:lvl1pPr>
          </a:lstStyle>
          <a:p>
            <a:r>
              <a:rPr lang="en-US"/>
              <a:t>Your Turn</a:t>
            </a:r>
          </a:p>
        </p:txBody>
      </p:sp>
      <p:pic>
        <p:nvPicPr>
          <p:cNvPr id="8" name="Timer_Black_W_10_Alarm-6.mov" descr="Timer_Black_W_10_Alarm-6.mov"/>
          <p:cNvPicPr>
            <a:picLocks/>
          </p:cNvPicPr>
          <p:nvPr userDrawn="1">
            <a:videoFile r:link="rId2"/>
            <p:extLst>
              <p:ext uri="{DAA4B4D4-6D71-4841-9C94-3DE7FCFB9230}">
                <p14:media xmlns:p14="http://schemas.microsoft.com/office/powerpoint/2010/main" r:embed="rId1"/>
              </p:ext>
            </p:extLst>
          </p:nvPr>
        </p:nvPicPr>
        <p:blipFill>
          <a:blip r:embed="rId5"/>
          <a:stretch>
            <a:fillRect/>
          </a:stretch>
        </p:blipFill>
        <p:spPr>
          <a:xfrm>
            <a:off x="19088406" y="11645648"/>
            <a:ext cx="4544635" cy="1359812"/>
          </a:xfrm>
          <a:prstGeom prst="rect">
            <a:avLst/>
          </a:prstGeom>
          <a:ln w="12700">
            <a:solidFill>
              <a:srgbClr val="A6AAA9"/>
            </a:solidFill>
            <a:miter lim="400000"/>
          </a:ln>
        </p:spPr>
      </p:pic>
      <p:sp>
        <p:nvSpPr>
          <p:cNvPr id="10" name="Text Placeholder 17"/>
          <p:cNvSpPr>
            <a:spLocks noGrp="1"/>
          </p:cNvSpPr>
          <p:nvPr>
            <p:ph type="body" sz="quarter" idx="13" hasCustomPrompt="1"/>
          </p:nvPr>
        </p:nvSpPr>
        <p:spPr>
          <a:xfrm>
            <a:off x="1024128" y="2238375"/>
            <a:ext cx="9720072" cy="3178175"/>
          </a:xfrm>
        </p:spPr>
        <p:txBody>
          <a:bodyPr>
            <a:normAutofit/>
          </a:bodyPr>
          <a:lstStyle>
            <a:lvl1pPr>
              <a:defRPr sz="4800">
                <a:solidFill>
                  <a:schemeClr val="accent4">
                    <a:lumMod val="75000"/>
                  </a:schemeClr>
                </a:solidFill>
              </a:defRPr>
            </a:lvl1pPr>
            <a:lvl2pPr>
              <a:defRPr sz="2800"/>
            </a:lvl2pPr>
            <a:lvl3pPr>
              <a:defRPr sz="2000"/>
            </a:lvl3pPr>
            <a:lvl4pPr>
              <a:defRPr sz="2000"/>
            </a:lvl4pPr>
            <a:lvl5pPr>
              <a:defRPr sz="2000"/>
            </a:lvl5pPr>
          </a:lstStyle>
          <a:p>
            <a:pPr lvl="0"/>
            <a:r>
              <a:rPr lang="en-US"/>
              <a:t>An exercise</a:t>
            </a:r>
          </a:p>
        </p:txBody>
      </p:sp>
    </p:spTree>
    <p:extLst>
      <p:ext uri="{BB962C8B-B14F-4D97-AF65-F5344CB8AC3E}">
        <p14:creationId xmlns:p14="http://schemas.microsoft.com/office/powerpoint/2010/main" val="31499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00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3316899-397C-804D-8BDD-E2F9F631E051}" type="datetime1">
              <a:rPr lang="en-US" smtClean="0">
                <a:solidFill>
                  <a:prstClr val="black">
                    <a:lumMod val="95000"/>
                    <a:lumOff val="5000"/>
                  </a:prstClr>
                </a:solidFill>
              </a:rPr>
              <a:t>6/27/2023</a:t>
            </a:fld>
            <a:endParaRPr lang="en-US">
              <a:solidFill>
                <a:prstClr val="black">
                  <a:lumMod val="95000"/>
                  <a:lumOff val="5000"/>
                </a:prstClr>
              </a:solidFill>
            </a:endParaRPr>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solidFill>
                <a:prstClr val="black">
                  <a:lumMod val="95000"/>
                  <a:lumOff val="5000"/>
                </a:prstClr>
              </a:solidFill>
            </a:endParaRP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BC154-6848-214C-B925-399887F0DE31}" type="slidenum">
              <a:rPr lang="en-US" smtClean="0">
                <a:solidFill>
                  <a:prstClr val="black">
                    <a:lumMod val="95000"/>
                    <a:lumOff val="5000"/>
                  </a:prstClr>
                </a:solidFill>
              </a:rPr>
              <a:pPr/>
              <a:t>‹#›</a:t>
            </a:fld>
            <a:endParaRPr lang="en-US">
              <a:solidFill>
                <a:prstClr val="black">
                  <a:lumMod val="95000"/>
                  <a:lumOff val="5000"/>
                </a:prstClr>
              </a:solidFill>
            </a:endParaRPr>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69689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6" r:id="rId18"/>
    <p:sldLayoutId id="2147483678" r:id="rId19"/>
  </p:sldLayoutIdLst>
  <p:hf sldNum="0" hdr="0" ftr="0" dt="0"/>
  <p:txStyles>
    <p:titleStyle>
      <a:lvl1pPr algn="l" defTabSz="914400" rtl="0" eaLnBrk="1" latinLnBrk="0" hangingPunct="1">
        <a:lnSpc>
          <a:spcPct val="80000"/>
        </a:lnSpc>
        <a:spcBef>
          <a:spcPct val="0"/>
        </a:spcBef>
        <a:buNone/>
        <a:defRPr sz="5000" kern="1200" cap="none"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21EB-9D6E-D849-996D-9189EB63587A}"/>
              </a:ext>
            </a:extLst>
          </p:cNvPr>
          <p:cNvSpPr>
            <a:spLocks noGrp="1"/>
          </p:cNvSpPr>
          <p:nvPr>
            <p:ph type="ctrTitle"/>
          </p:nvPr>
        </p:nvSpPr>
        <p:spPr>
          <a:xfrm>
            <a:off x="363984" y="4960137"/>
            <a:ext cx="7865616" cy="1463040"/>
          </a:xfrm>
        </p:spPr>
        <p:txBody>
          <a:bodyPr>
            <a:noAutofit/>
          </a:bodyPr>
          <a:lstStyle/>
          <a:p>
            <a:r>
              <a:rPr lang="en-US" sz="7200">
                <a:solidFill>
                  <a:schemeClr val="tx1">
                    <a:lumMod val="65000"/>
                    <a:lumOff val="35000"/>
                  </a:schemeClr>
                </a:solidFill>
              </a:rPr>
              <a:t>Introduction to R Workshop </a:t>
            </a:r>
          </a:p>
        </p:txBody>
      </p:sp>
      <p:sp>
        <p:nvSpPr>
          <p:cNvPr id="3" name="Subtitle 2">
            <a:extLst>
              <a:ext uri="{FF2B5EF4-FFF2-40B4-BE49-F238E27FC236}">
                <a16:creationId xmlns:a16="http://schemas.microsoft.com/office/drawing/2014/main" id="{214B71DB-1783-DE4F-8447-5E7A1A5DC088}"/>
              </a:ext>
            </a:extLst>
          </p:cNvPr>
          <p:cNvSpPr>
            <a:spLocks noGrp="1"/>
          </p:cNvSpPr>
          <p:nvPr>
            <p:ph type="subTitle" idx="1"/>
          </p:nvPr>
        </p:nvSpPr>
        <p:spPr/>
        <p:txBody>
          <a:bodyPr>
            <a:normAutofit/>
          </a:bodyPr>
          <a:lstStyle/>
          <a:p>
            <a:r>
              <a:rPr lang="en-US" sz="2800" b="1" dirty="0">
                <a:solidFill>
                  <a:schemeClr val="tx1">
                    <a:lumMod val="65000"/>
                    <a:lumOff val="35000"/>
                  </a:schemeClr>
                </a:solidFill>
              </a:rPr>
              <a:t>Robert Benirschke</a:t>
            </a:r>
          </a:p>
          <a:p>
            <a:r>
              <a:rPr lang="en-US" sz="2800" dirty="0">
                <a:solidFill>
                  <a:schemeClr val="tx1">
                    <a:lumMod val="65000"/>
                    <a:lumOff val="35000"/>
                  </a:schemeClr>
                </a:solidFill>
              </a:rPr>
              <a:t>July 23, 2023</a:t>
            </a:r>
          </a:p>
        </p:txBody>
      </p:sp>
    </p:spTree>
    <p:extLst>
      <p:ext uri="{BB962C8B-B14F-4D97-AF65-F5344CB8AC3E}">
        <p14:creationId xmlns:p14="http://schemas.microsoft.com/office/powerpoint/2010/main" val="1711487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4" name="Picture 4" descr="A picture containing graphical user interface&#10;&#10;Description automatically generated">
            <a:extLst>
              <a:ext uri="{FF2B5EF4-FFF2-40B4-BE49-F238E27FC236}">
                <a16:creationId xmlns:a16="http://schemas.microsoft.com/office/drawing/2014/main" id="{B654C386-5351-46A7-B732-E1E6F03FB09A}"/>
              </a:ext>
            </a:extLst>
          </p:cNvPr>
          <p:cNvPicPr>
            <a:picLocks noChangeAspect="1"/>
          </p:cNvPicPr>
          <p:nvPr/>
        </p:nvPicPr>
        <p:blipFill>
          <a:blip r:embed="rId3"/>
          <a:stretch>
            <a:fillRect/>
          </a:stretch>
        </p:blipFill>
        <p:spPr>
          <a:xfrm>
            <a:off x="1444083" y="1532406"/>
            <a:ext cx="4118516" cy="2222726"/>
          </a:xfrm>
          <a:prstGeom prst="rect">
            <a:avLst/>
          </a:prstGeom>
          <a:ln w="6350" cap="sq">
            <a:solidFill>
              <a:schemeClr val="tx2"/>
            </a:solidFill>
            <a:miter lim="800000"/>
          </a:ln>
          <a:effectLst>
            <a:outerShdw blurRad="57150" dist="19050" dir="5400000" algn="ctr" rotWithShape="0">
              <a:prstClr val="black">
                <a:alpha val="50000"/>
              </a:prstClr>
            </a:outerShdw>
          </a:effectLst>
        </p:spPr>
      </p:pic>
      <p:sp>
        <p:nvSpPr>
          <p:cNvPr id="348" name="Google Shape;348;p29"/>
          <p:cNvSpPr txBox="1">
            <a:spLocks noGrp="1"/>
          </p:cNvSpPr>
          <p:nvPr>
            <p:ph type="title"/>
          </p:nvPr>
        </p:nvSpPr>
        <p:spPr>
          <a:prstGeom prst="rect">
            <a:avLst/>
          </a:prstGeom>
        </p:spPr>
        <p:txBody>
          <a:bodyPr spcFirstLastPara="1" wrap="square" lIns="121900" tIns="121900" rIns="121900" bIns="121900" anchor="t" anchorCtr="0">
            <a:noAutofit/>
          </a:bodyPr>
          <a:lstStyle/>
          <a:p>
            <a:r>
              <a:rPr lang="en"/>
              <a:t>Sessions</a:t>
            </a:r>
            <a:endParaRPr/>
          </a:p>
        </p:txBody>
      </p:sp>
      <p:pic>
        <p:nvPicPr>
          <p:cNvPr id="350" name="Google Shape;350;p29"/>
          <p:cNvPicPr preferRelativeResize="0"/>
          <p:nvPr/>
        </p:nvPicPr>
        <p:blipFill rotWithShape="1">
          <a:blip r:embed="rId4">
            <a:alphaModFix/>
          </a:blip>
          <a:srcRect l="50910"/>
          <a:stretch/>
        </p:blipFill>
        <p:spPr>
          <a:xfrm>
            <a:off x="6202792" y="1534767"/>
            <a:ext cx="4706899" cy="5067300"/>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pic>
        <p:nvPicPr>
          <p:cNvPr id="351" name="Google Shape;351;p29"/>
          <p:cNvPicPr preferRelativeResize="0"/>
          <p:nvPr/>
        </p:nvPicPr>
        <p:blipFill>
          <a:blip r:embed="rId5">
            <a:alphaModFix/>
          </a:blip>
          <a:stretch>
            <a:fillRect/>
          </a:stretch>
        </p:blipFill>
        <p:spPr>
          <a:xfrm>
            <a:off x="1448201" y="4267201"/>
            <a:ext cx="4128801" cy="2319332"/>
          </a:xfrm>
          <a:prstGeom prst="rect">
            <a:avLst/>
          </a:prstGeom>
          <a:no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pic>
      <p:sp>
        <p:nvSpPr>
          <p:cNvPr id="13" name="Freeform 12"/>
          <p:cNvSpPr/>
          <p:nvPr/>
        </p:nvSpPr>
        <p:spPr>
          <a:xfrm rot="5400000">
            <a:off x="5630020" y="2155842"/>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4" name="Right Arrow 13"/>
          <p:cNvSpPr/>
          <p:nvPr/>
        </p:nvSpPr>
        <p:spPr>
          <a:xfrm rot="5400000">
            <a:off x="3134904" y="3836636"/>
            <a:ext cx="811032" cy="463563"/>
          </a:xfrm>
          <a:prstGeom prst="rightArrow">
            <a:avLst/>
          </a:pr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
        <p:nvSpPr>
          <p:cNvPr id="16" name="Freeform 15"/>
          <p:cNvSpPr/>
          <p:nvPr/>
        </p:nvSpPr>
        <p:spPr>
          <a:xfrm rot="5400000">
            <a:off x="5630020" y="4054260"/>
            <a:ext cx="381000" cy="1502600"/>
          </a:xfrm>
          <a:custGeom>
            <a:avLst/>
            <a:gdLst>
              <a:gd name="connsiteX0" fmla="*/ 0 w 381000"/>
              <a:gd name="connsiteY0" fmla="*/ 1312100 h 1502600"/>
              <a:gd name="connsiteX1" fmla="*/ 95250 w 381000"/>
              <a:gd name="connsiteY1" fmla="*/ 1312100 h 1502600"/>
              <a:gd name="connsiteX2" fmla="*/ 95250 w 381000"/>
              <a:gd name="connsiteY2" fmla="*/ 1275481 h 1502600"/>
              <a:gd name="connsiteX3" fmla="*/ 95250 w 381000"/>
              <a:gd name="connsiteY3" fmla="*/ 227119 h 1502600"/>
              <a:gd name="connsiteX4" fmla="*/ 95250 w 381000"/>
              <a:gd name="connsiteY4" fmla="*/ 190500 h 1502600"/>
              <a:gd name="connsiteX5" fmla="*/ 0 w 381000"/>
              <a:gd name="connsiteY5" fmla="*/ 190500 h 1502600"/>
              <a:gd name="connsiteX6" fmla="*/ 190500 w 381000"/>
              <a:gd name="connsiteY6" fmla="*/ 0 h 1502600"/>
              <a:gd name="connsiteX7" fmla="*/ 381000 w 381000"/>
              <a:gd name="connsiteY7" fmla="*/ 190500 h 1502600"/>
              <a:gd name="connsiteX8" fmla="*/ 285750 w 381000"/>
              <a:gd name="connsiteY8" fmla="*/ 190500 h 1502600"/>
              <a:gd name="connsiteX9" fmla="*/ 285750 w 381000"/>
              <a:gd name="connsiteY9" fmla="*/ 227119 h 1502600"/>
              <a:gd name="connsiteX10" fmla="*/ 285750 w 381000"/>
              <a:gd name="connsiteY10" fmla="*/ 1275481 h 1502600"/>
              <a:gd name="connsiteX11" fmla="*/ 285750 w 381000"/>
              <a:gd name="connsiteY11" fmla="*/ 1312100 h 1502600"/>
              <a:gd name="connsiteX12" fmla="*/ 381000 w 381000"/>
              <a:gd name="connsiteY12" fmla="*/ 1312100 h 1502600"/>
              <a:gd name="connsiteX13" fmla="*/ 190500 w 381000"/>
              <a:gd name="connsiteY13" fmla="*/ 1502600 h 15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1502600">
                <a:moveTo>
                  <a:pt x="0" y="1312100"/>
                </a:moveTo>
                <a:lnTo>
                  <a:pt x="95250" y="1312100"/>
                </a:lnTo>
                <a:lnTo>
                  <a:pt x="95250" y="1275481"/>
                </a:lnTo>
                <a:lnTo>
                  <a:pt x="95250" y="227119"/>
                </a:lnTo>
                <a:lnTo>
                  <a:pt x="95250" y="190500"/>
                </a:lnTo>
                <a:lnTo>
                  <a:pt x="0" y="190500"/>
                </a:lnTo>
                <a:lnTo>
                  <a:pt x="190500" y="0"/>
                </a:lnTo>
                <a:lnTo>
                  <a:pt x="381000" y="190500"/>
                </a:lnTo>
                <a:lnTo>
                  <a:pt x="285750" y="190500"/>
                </a:lnTo>
                <a:lnTo>
                  <a:pt x="285750" y="227119"/>
                </a:lnTo>
                <a:lnTo>
                  <a:pt x="285750" y="1275481"/>
                </a:lnTo>
                <a:lnTo>
                  <a:pt x="285750" y="1312100"/>
                </a:lnTo>
                <a:lnTo>
                  <a:pt x="381000" y="1312100"/>
                </a:lnTo>
                <a:lnTo>
                  <a:pt x="190500" y="1502600"/>
                </a:lnTo>
                <a:close/>
              </a:path>
            </a:pathLst>
          </a:custGeom>
          <a:solidFill>
            <a:srgbClr val="78AAD6"/>
          </a:solidFill>
          <a:ln>
            <a:no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algn="ctr"/>
            <a:endParaRPr lang="en-US" sz="1000"/>
          </a:p>
        </p:txBody>
      </p:sp>
    </p:spTree>
    <p:extLst>
      <p:ext uri="{BB962C8B-B14F-4D97-AF65-F5344CB8AC3E}">
        <p14:creationId xmlns:p14="http://schemas.microsoft.com/office/powerpoint/2010/main" val="1674616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t>
            </a:r>
            <a:r>
              <a:rPr lang="en-US" err="1"/>
              <a:t>Coursebook</a:t>
            </a:r>
            <a:endParaRPr lang="en-US"/>
          </a:p>
        </p:txBody>
      </p:sp>
      <p:pic>
        <p:nvPicPr>
          <p:cNvPr id="3" name="Picture 2"/>
          <p:cNvPicPr>
            <a:picLocks noChangeAspect="1"/>
          </p:cNvPicPr>
          <p:nvPr/>
        </p:nvPicPr>
        <p:blipFill>
          <a:blip r:embed="rId3"/>
          <a:stretch>
            <a:fillRect/>
          </a:stretch>
        </p:blipFill>
        <p:spPr>
          <a:xfrm>
            <a:off x="7976390" y="2174665"/>
            <a:ext cx="2342827" cy="3029003"/>
          </a:xfrm>
          <a:prstGeom prst="rect">
            <a:avLst/>
          </a:prstGeom>
        </p:spPr>
      </p:pic>
      <p:sp>
        <p:nvSpPr>
          <p:cNvPr id="4" name="TextBox 3"/>
          <p:cNvSpPr txBox="1"/>
          <p:nvPr/>
        </p:nvSpPr>
        <p:spPr>
          <a:xfrm>
            <a:off x="1024128" y="2353692"/>
            <a:ext cx="6847663" cy="2308324"/>
          </a:xfrm>
          <a:prstGeom prst="rect">
            <a:avLst/>
          </a:prstGeom>
          <a:noFill/>
        </p:spPr>
        <p:txBody>
          <a:bodyPr wrap="square" rtlCol="0">
            <a:spAutoFit/>
          </a:bodyPr>
          <a:lstStyle/>
          <a:p>
            <a:pPr marL="288925" lvl="1" indent="-288925">
              <a:buFont typeface="Arial" panose="020B0604020202020204" pitchFamily="34" charset="0"/>
              <a:buChar char="•"/>
            </a:pPr>
            <a:r>
              <a:rPr lang="en-US" sz="3600" dirty="0" err="1">
                <a:latin typeface="Arial" panose="020B0604020202020204" pitchFamily="34" charset="0"/>
                <a:cs typeface="Arial" panose="020B0604020202020204" pitchFamily="34" charset="0"/>
              </a:rPr>
              <a:t>Coursepack</a:t>
            </a:r>
            <a:r>
              <a:rPr lang="en-US" sz="3600" dirty="0">
                <a:latin typeface="Arial" panose="020B0604020202020204" pitchFamily="34" charset="0"/>
                <a:cs typeface="Arial" panose="020B0604020202020204" pitchFamily="34" charset="0"/>
              </a:rPr>
              <a:t> folder on website contains:</a:t>
            </a:r>
          </a:p>
          <a:p>
            <a:pPr marL="288925" lvl="4" indent="-288925">
              <a:buFont typeface="Arial" panose="020B0604020202020204" pitchFamily="34" charset="0"/>
              <a:buChar char="•"/>
            </a:pPr>
            <a:r>
              <a:rPr lang="en-US" sz="3600" dirty="0">
                <a:latin typeface="Arial" panose="020B0604020202020204" pitchFamily="34" charset="0"/>
                <a:cs typeface="Arial" panose="020B0604020202020204" pitchFamily="34" charset="0"/>
              </a:rPr>
              <a:t>PDFs for slides</a:t>
            </a:r>
          </a:p>
          <a:p>
            <a:pPr marL="288925" lvl="2" indent="-288925">
              <a:buFont typeface="Arial" panose="020B0604020202020204" pitchFamily="34" charset="0"/>
              <a:buChar char="•"/>
            </a:pPr>
            <a:r>
              <a:rPr lang="en-US" sz="3600" dirty="0" err="1">
                <a:latin typeface="Arial" panose="020B0604020202020204" pitchFamily="34" charset="0"/>
                <a:cs typeface="Arial" panose="020B0604020202020204" pitchFamily="34" charset="0"/>
              </a:rPr>
              <a:t>Cheatsheets</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8657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Help – In person lesson</a:t>
            </a:r>
          </a:p>
        </p:txBody>
      </p:sp>
      <p:sp>
        <p:nvSpPr>
          <p:cNvPr id="3" name="TextBox 2"/>
          <p:cNvSpPr txBox="1"/>
          <p:nvPr/>
        </p:nvSpPr>
        <p:spPr>
          <a:xfrm>
            <a:off x="3949147" y="1756236"/>
            <a:ext cx="7381461" cy="5509200"/>
          </a:xfrm>
          <a:prstGeom prst="rect">
            <a:avLst/>
          </a:prstGeom>
          <a:noFill/>
        </p:spPr>
        <p:txBody>
          <a:bodyPr wrap="square" rtlCol="0">
            <a:spAutoFit/>
          </a:bodyPr>
          <a:lstStyle/>
          <a:p>
            <a:pPr marL="571500" indent="-571500">
              <a:buFont typeface="Arial" panose="020B0604020202020204" pitchFamily="34" charset="0"/>
              <a:buChar char="•"/>
            </a:pPr>
            <a:r>
              <a:rPr lang="en-US" sz="3200" dirty="0"/>
              <a:t>See email for Slack invite</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Simple question – Ask in # general Slack channel</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More complicated – Direct message remote instructor</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Really complicated – Seek out in person help during exercise or break</a:t>
            </a:r>
          </a:p>
          <a:p>
            <a:pPr marL="171450" indent="-171450">
              <a:buFont typeface="Arial" panose="020B0604020202020204" pitchFamily="34" charset="0"/>
              <a:buChar char="•"/>
            </a:pPr>
            <a:endParaRPr lang="en-US" sz="3200" dirty="0"/>
          </a:p>
        </p:txBody>
      </p:sp>
      <p:pic>
        <p:nvPicPr>
          <p:cNvPr id="1026" name="Picture 2" descr="Say hello, new logo | Slack">
            <a:extLst>
              <a:ext uri="{FF2B5EF4-FFF2-40B4-BE49-F238E27FC236}">
                <a16:creationId xmlns:a16="http://schemas.microsoft.com/office/drawing/2014/main" id="{B9845BE4-DDDD-6C4D-945A-58E150089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04" y="2166731"/>
            <a:ext cx="3322983" cy="332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434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Help – Remote lesson</a:t>
            </a:r>
          </a:p>
        </p:txBody>
      </p:sp>
      <p:sp>
        <p:nvSpPr>
          <p:cNvPr id="3" name="TextBox 2"/>
          <p:cNvSpPr txBox="1"/>
          <p:nvPr/>
        </p:nvSpPr>
        <p:spPr>
          <a:xfrm>
            <a:off x="1497496" y="2220272"/>
            <a:ext cx="8232430" cy="3539430"/>
          </a:xfrm>
          <a:prstGeom prst="rect">
            <a:avLst/>
          </a:prstGeom>
          <a:noFill/>
        </p:spPr>
        <p:txBody>
          <a:bodyPr wrap="square" rtlCol="0">
            <a:spAutoFit/>
          </a:bodyPr>
          <a:lstStyle/>
          <a:p>
            <a:pPr marL="571500" indent="-571500">
              <a:buFont typeface="Arial" panose="020B0604020202020204" pitchFamily="34" charset="0"/>
              <a:buChar char="•"/>
            </a:pPr>
            <a:r>
              <a:rPr lang="en-US" sz="3200" dirty="0"/>
              <a:t>Raise hand (literally)</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In person and Slack support during exercises</a:t>
            </a:r>
          </a:p>
          <a:p>
            <a:pPr marL="571500" indent="-571500">
              <a:buFont typeface="Arial" panose="020B0604020202020204" pitchFamily="34" charset="0"/>
              <a:buChar char="•"/>
            </a:pPr>
            <a:endParaRPr lang="en-US" sz="3200" dirty="0"/>
          </a:p>
          <a:p>
            <a:pPr marL="171450" indent="-171450">
              <a:buFont typeface="Arial" panose="020B0604020202020204" pitchFamily="34" charset="0"/>
              <a:buChar char="•"/>
            </a:pPr>
            <a:endParaRPr lang="en-US" sz="3200" dirty="0"/>
          </a:p>
          <a:p>
            <a:endParaRPr lang="en-US" sz="3200" dirty="0"/>
          </a:p>
        </p:txBody>
      </p:sp>
    </p:spTree>
    <p:extLst>
      <p:ext uri="{BB962C8B-B14F-4D97-AF65-F5344CB8AC3E}">
        <p14:creationId xmlns:p14="http://schemas.microsoft.com/office/powerpoint/2010/main" val="155133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you?</a:t>
            </a:r>
          </a:p>
        </p:txBody>
      </p:sp>
    </p:spTree>
    <p:extLst>
      <p:ext uri="{BB962C8B-B14F-4D97-AF65-F5344CB8AC3E}">
        <p14:creationId xmlns:p14="http://schemas.microsoft.com/office/powerpoint/2010/main" val="877524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0"/>
          <p:cNvSpPr/>
          <p:nvPr/>
        </p:nvSpPr>
        <p:spPr>
          <a:xfrm>
            <a:off x="-60959" y="0"/>
            <a:ext cx="12306300" cy="692862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endParaRPr sz="964"/>
          </a:p>
        </p:txBody>
      </p:sp>
      <p:sp>
        <p:nvSpPr>
          <p:cNvPr id="280" name="Google Shape;280;p30"/>
          <p:cNvSpPr txBox="1"/>
          <p:nvPr/>
        </p:nvSpPr>
        <p:spPr>
          <a:xfrm>
            <a:off x="572429" y="1832149"/>
            <a:ext cx="11672912" cy="4105607"/>
          </a:xfrm>
          <a:prstGeom prst="rect">
            <a:avLst/>
          </a:prstGeom>
          <a:noFill/>
          <a:ln>
            <a:noFill/>
          </a:ln>
        </p:spPr>
        <p:txBody>
          <a:bodyPr spcFirstLastPara="1" wrap="square" lIns="0" tIns="6804" rIns="0" bIns="0" anchor="t" anchorCtr="0">
            <a:noAutofit/>
          </a:bodyPr>
          <a:lstStyle/>
          <a:p>
            <a:pPr marL="6803"/>
            <a:r>
              <a:rPr lang="en-US" sz="3600" dirty="0">
                <a:solidFill>
                  <a:srgbClr val="005493"/>
                </a:solidFill>
                <a:latin typeface="Arial" panose="020B0604020202020204" pitchFamily="34" charset="0"/>
                <a:ea typeface="Calibri"/>
                <a:cs typeface="Arial" panose="020B0604020202020204" pitchFamily="34" charset="0"/>
                <a:sym typeface="Calibri"/>
              </a:rPr>
              <a:t>Introduce yourself to the room</a:t>
            </a:r>
          </a:p>
          <a:p>
            <a:pPr marL="6803"/>
            <a:endParaRPr lang="en-US" sz="3600" dirty="0">
              <a:solidFill>
                <a:srgbClr val="005493"/>
              </a:solidFill>
              <a:latin typeface="Arial" panose="020B0604020202020204" pitchFamily="34" charset="0"/>
              <a:ea typeface="Calibri"/>
              <a:cs typeface="Arial" panose="020B0604020202020204" pitchFamily="34" charset="0"/>
              <a:sym typeface="Calibri"/>
            </a:endParaRPr>
          </a:p>
        </p:txBody>
      </p:sp>
      <p:sp>
        <p:nvSpPr>
          <p:cNvPr id="6" name="Google Shape;53;p8"/>
          <p:cNvSpPr txBox="1"/>
          <p:nvPr/>
        </p:nvSpPr>
        <p:spPr>
          <a:xfrm>
            <a:off x="4064655" y="422246"/>
            <a:ext cx="3670259" cy="914464"/>
          </a:xfrm>
          <a:prstGeom prst="rect">
            <a:avLst/>
          </a:prstGeom>
          <a:noFill/>
          <a:ln>
            <a:noFill/>
          </a:ln>
        </p:spPr>
        <p:txBody>
          <a:bodyPr spcFirstLastPara="1" wrap="square" lIns="0" tIns="8504" rIns="0" bIns="0" anchor="t" anchorCtr="0">
            <a:noAutofit/>
          </a:bodyPr>
          <a:lstStyle/>
          <a:p>
            <a:pPr marL="6803" algn="ctr"/>
            <a:r>
              <a:rPr lang="en-US" sz="5196">
                <a:solidFill>
                  <a:srgbClr val="005493"/>
                </a:solidFill>
                <a:latin typeface="Arial" panose="020B0604020202020204" pitchFamily="34" charset="0"/>
                <a:ea typeface="Calibri"/>
                <a:cs typeface="Arial" panose="020B0604020202020204" pitchFamily="34" charset="0"/>
                <a:sym typeface="Calibri"/>
              </a:rPr>
              <a:t>Your Turn </a:t>
            </a:r>
            <a:endParaRPr sz="5196">
              <a:latin typeface="Arial" panose="020B0604020202020204" pitchFamily="34" charset="0"/>
              <a:ea typeface="Calibri"/>
              <a:cs typeface="Arial" panose="020B0604020202020204" pitchFamily="34" charset="0"/>
              <a:sym typeface="Calibri"/>
            </a:endParaRPr>
          </a:p>
        </p:txBody>
      </p:sp>
      <p:sp>
        <p:nvSpPr>
          <p:cNvPr id="3" name="Rectangle 2"/>
          <p:cNvSpPr/>
          <p:nvPr/>
        </p:nvSpPr>
        <p:spPr>
          <a:xfrm>
            <a:off x="3456373" y="3168859"/>
            <a:ext cx="6096000" cy="2308324"/>
          </a:xfrm>
          <a:prstGeom prst="rect">
            <a:avLst/>
          </a:prstGeom>
        </p:spPr>
        <p:txBody>
          <a:bodyPr>
            <a:spAutoFit/>
          </a:bodyPr>
          <a:lstStyle/>
          <a:p>
            <a:pPr marL="6803" lvl="5"/>
            <a:r>
              <a:rPr lang="en-US" sz="3600">
                <a:solidFill>
                  <a:srgbClr val="005493"/>
                </a:solidFill>
                <a:latin typeface="Arial" panose="020B0604020202020204" pitchFamily="34" charset="0"/>
                <a:ea typeface="Calibri"/>
                <a:cs typeface="Arial" panose="020B0604020202020204" pitchFamily="34" charset="0"/>
                <a:sym typeface="Calibri"/>
              </a:rPr>
              <a:t>Who are you?</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Where are you from?</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Why are you here?</a:t>
            </a:r>
          </a:p>
          <a:p>
            <a:pPr marL="6803" lvl="5"/>
            <a:r>
              <a:rPr lang="en-US" sz="3600">
                <a:solidFill>
                  <a:srgbClr val="005493"/>
                </a:solidFill>
                <a:latin typeface="Arial" panose="020B0604020202020204" pitchFamily="34" charset="0"/>
                <a:ea typeface="Calibri"/>
                <a:cs typeface="Arial" panose="020B0604020202020204" pitchFamily="34" charset="0"/>
                <a:sym typeface="Calibri"/>
              </a:rPr>
              <a:t>Have you ever used R?</a:t>
            </a:r>
          </a:p>
        </p:txBody>
      </p:sp>
    </p:spTree>
    <p:extLst>
      <p:ext uri="{BB962C8B-B14F-4D97-AF65-F5344CB8AC3E}">
        <p14:creationId xmlns:p14="http://schemas.microsoft.com/office/powerpoint/2010/main" val="3810184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3"/>
          <p:cNvSpPr txBox="1">
            <a:spLocks noGrp="1"/>
          </p:cNvSpPr>
          <p:nvPr>
            <p:ph type="title"/>
          </p:nvPr>
        </p:nvSpPr>
        <p:spPr>
          <a:xfrm>
            <a:off x="1125020" y="816546"/>
            <a:ext cx="1065138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Tips for learning</a:t>
            </a:r>
            <a:endParaRPr dirty="0"/>
          </a:p>
          <a:p>
            <a:endParaRPr dirty="0"/>
          </a:p>
        </p:txBody>
      </p:sp>
      <p:sp>
        <p:nvSpPr>
          <p:cNvPr id="375" name="Google Shape;375;p33"/>
          <p:cNvSpPr txBox="1">
            <a:spLocks noGrp="1"/>
          </p:cNvSpPr>
          <p:nvPr>
            <p:ph type="body" idx="1"/>
          </p:nvPr>
        </p:nvSpPr>
        <p:spPr>
          <a:xfrm>
            <a:off x="415600" y="2025450"/>
            <a:ext cx="11360800" cy="4039749"/>
          </a:xfrm>
          <a:prstGeom prst="rect">
            <a:avLst/>
          </a:prstGeom>
        </p:spPr>
        <p:txBody>
          <a:bodyPr spcFirstLastPara="1" vert="horz" wrap="square" lIns="121900" tIns="121900" rIns="121900" bIns="121900" rtlCol="0" anchor="t" anchorCtr="0">
            <a:normAutofit fontScale="92500" lnSpcReduction="20000"/>
          </a:bodyPr>
          <a:lstStyle/>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Cheatsheets show how to do common things – orient yourself with them early (</a:t>
            </a:r>
            <a:r>
              <a:rPr lang="en-US" sz="3600" dirty="0">
                <a:solidFill>
                  <a:srgbClr val="333333"/>
                </a:solidFill>
                <a:latin typeface="Arial" panose="020B0604020202020204" pitchFamily="34" charset="0"/>
                <a:cs typeface="Arial" panose="020B0604020202020204" pitchFamily="34" charset="0"/>
              </a:rPr>
              <a:t>https://posit.co/resources/cheatsheets/)</a:t>
            </a: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The best way to learn to code is by doing</a:t>
            </a:r>
          </a:p>
          <a:p>
            <a:pPr marL="673098" indent="-571500">
              <a:buClr>
                <a:srgbClr val="333333"/>
              </a:buClr>
              <a:buSzPct val="100000"/>
              <a:buFont typeface="Arial" panose="020B0604020202020204" pitchFamily="34" charset="0"/>
              <a:buChar char="•"/>
            </a:pPr>
            <a:endParaRPr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Practice is key! </a:t>
            </a:r>
          </a:p>
          <a:p>
            <a:pPr marL="673098" indent="-571500">
              <a:buClr>
                <a:srgbClr val="333333"/>
              </a:buClr>
              <a:buSzPct val="100000"/>
              <a:buFont typeface="Arial" panose="020B0604020202020204" pitchFamily="34" charset="0"/>
              <a:buChar char="•"/>
            </a:pPr>
            <a:endParaRPr lang="en" sz="3600" dirty="0">
              <a:solidFill>
                <a:srgbClr val="333333"/>
              </a:solidFill>
              <a:latin typeface="Arial" panose="020B0604020202020204" pitchFamily="34" charset="0"/>
              <a:cs typeface="Arial" panose="020B0604020202020204" pitchFamily="34" charset="0"/>
            </a:endParaRPr>
          </a:p>
          <a:p>
            <a:pPr marL="673098" indent="-571500">
              <a:buClr>
                <a:srgbClr val="333333"/>
              </a:buClr>
              <a:buSzPct val="100000"/>
              <a:buFont typeface="Arial" panose="020B0604020202020204" pitchFamily="34" charset="0"/>
              <a:buChar char="•"/>
            </a:pPr>
            <a:r>
              <a:rPr lang="en" sz="3600" dirty="0">
                <a:solidFill>
                  <a:srgbClr val="333333"/>
                </a:solidFill>
                <a:latin typeface="Arial" panose="020B0604020202020204" pitchFamily="34" charset="0"/>
                <a:cs typeface="Arial" panose="020B0604020202020204" pitchFamily="34" charset="0"/>
              </a:rPr>
              <a:t>Programming is hard, even for those with a lot of experience. Find resources and ask for help!</a:t>
            </a:r>
            <a:endParaRP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4954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Course Introduction</a:t>
            </a:r>
          </a:p>
        </p:txBody>
      </p:sp>
    </p:spTree>
    <p:extLst>
      <p:ext uri="{BB962C8B-B14F-4D97-AF65-F5344CB8AC3E}">
        <p14:creationId xmlns:p14="http://schemas.microsoft.com/office/powerpoint/2010/main" val="203402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434343"/>
                </a:solidFill>
              </a:rPr>
              <a:t>Goals and Objectives</a:t>
            </a:r>
          </a:p>
        </p:txBody>
      </p:sp>
      <p:sp>
        <p:nvSpPr>
          <p:cNvPr id="3" name="TextBox 2"/>
          <p:cNvSpPr txBox="1"/>
          <p:nvPr/>
        </p:nvSpPr>
        <p:spPr>
          <a:xfrm>
            <a:off x="1024128" y="2353692"/>
            <a:ext cx="10096500" cy="3416320"/>
          </a:xfrm>
          <a:prstGeom prst="rect">
            <a:avLst/>
          </a:prstGeom>
          <a:noFill/>
        </p:spPr>
        <p:txBody>
          <a:bodyPr wrap="square" rtlCol="0">
            <a:spAutoFit/>
          </a:bodyPr>
          <a:lstStyle/>
          <a:p>
            <a:pPr marL="288925" lvl="1" indent="-288925">
              <a:buFont typeface="Arial" panose="020B0604020202020204" pitchFamily="34" charset="0"/>
              <a:buChar char="•"/>
            </a:pPr>
            <a:r>
              <a:rPr lang="en-US" sz="3600">
                <a:latin typeface="Arial Narrow" panose="020B0606020202030204" pitchFamily="34" charset="0"/>
              </a:rPr>
              <a:t>Advocate for the use of R as a means of improving reproducibility in clinical data analysis</a:t>
            </a:r>
          </a:p>
          <a:p>
            <a:pPr marL="288925" lvl="1" indent="-288925">
              <a:buFont typeface="Arial" panose="020B0604020202020204" pitchFamily="34" charset="0"/>
              <a:buChar char="•"/>
            </a:pPr>
            <a:r>
              <a:rPr lang="en-US" sz="3600">
                <a:latin typeface="Arial Narrow" panose="020B0606020202030204" pitchFamily="34" charset="0"/>
              </a:rPr>
              <a:t>Demonstrate how R is used to perform analyses of laboratory operational data</a:t>
            </a:r>
          </a:p>
          <a:p>
            <a:pPr marL="288925" lvl="1" indent="-288925">
              <a:buFont typeface="Arial" panose="020B0604020202020204" pitchFamily="34" charset="0"/>
              <a:buChar char="•"/>
            </a:pPr>
            <a:r>
              <a:rPr lang="en-US" sz="3600">
                <a:latin typeface="Arial Narrow" panose="020B0606020202030204" pitchFamily="34" charset="0"/>
              </a:rPr>
              <a:t>Establish a basis of understanding in the 'tidy' approach to data analysis within the framework of R</a:t>
            </a:r>
          </a:p>
        </p:txBody>
      </p:sp>
    </p:spTree>
    <p:extLst>
      <p:ext uri="{BB962C8B-B14F-4D97-AF65-F5344CB8AC3E}">
        <p14:creationId xmlns:p14="http://schemas.microsoft.com/office/powerpoint/2010/main" val="3183693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13064"/>
            <a:ext cx="1012054" cy="214839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88"/>
          <p:cNvGraphicFramePr>
            <a:graphicFrameLocks noGrp="1"/>
          </p:cNvGraphicFramePr>
          <p:nvPr>
            <p:extLst>
              <p:ext uri="{D42A27DB-BD31-4B8C-83A1-F6EECF244321}">
                <p14:modId xmlns:p14="http://schemas.microsoft.com/office/powerpoint/2010/main" val="3198761275"/>
              </p:ext>
            </p:extLst>
          </p:nvPr>
        </p:nvGraphicFramePr>
        <p:xfrm>
          <a:off x="482600" y="287674"/>
          <a:ext cx="11455400" cy="6138809"/>
        </p:xfrm>
        <a:graphic>
          <a:graphicData uri="http://schemas.openxmlformats.org/drawingml/2006/table">
            <a:tbl>
              <a:tblPr/>
              <a:tblGrid>
                <a:gridCol w="2291076">
                  <a:extLst>
                    <a:ext uri="{9D8B030D-6E8A-4147-A177-3AD203B41FA5}">
                      <a16:colId xmlns:a16="http://schemas.microsoft.com/office/drawing/2014/main" val="3165365227"/>
                    </a:ext>
                  </a:extLst>
                </a:gridCol>
                <a:gridCol w="4582162">
                  <a:extLst>
                    <a:ext uri="{9D8B030D-6E8A-4147-A177-3AD203B41FA5}">
                      <a16:colId xmlns:a16="http://schemas.microsoft.com/office/drawing/2014/main" val="3978612482"/>
                    </a:ext>
                  </a:extLst>
                </a:gridCol>
                <a:gridCol w="4582162">
                  <a:extLst>
                    <a:ext uri="{9D8B030D-6E8A-4147-A177-3AD203B41FA5}">
                      <a16:colId xmlns:a16="http://schemas.microsoft.com/office/drawing/2014/main" val="974137365"/>
                    </a:ext>
                  </a:extLst>
                </a:gridCol>
              </a:tblGrid>
              <a:tr h="653661">
                <a:tc>
                  <a:txBody>
                    <a:bodyPr/>
                    <a:lstStyle/>
                    <a:p>
                      <a:pPr rtl="0" fontAlgn="t">
                        <a:spcBef>
                          <a:spcPts val="0"/>
                        </a:spcBef>
                        <a:spcAft>
                          <a:spcPts val="1500"/>
                        </a:spcAft>
                      </a:pPr>
                      <a:r>
                        <a:rPr lang="en-US" sz="1800" b="0" i="0" u="none" strike="noStrike" dirty="0">
                          <a:solidFill>
                            <a:srgbClr val="212121"/>
                          </a:solidFill>
                          <a:effectLst/>
                          <a:latin typeface="Arial"/>
                        </a:rPr>
                        <a:t>September 26, 2021</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Session</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rtl="0" fontAlgn="t">
                        <a:spcBef>
                          <a:spcPts val="0"/>
                        </a:spcBef>
                        <a:spcAft>
                          <a:spcPts val="1500"/>
                        </a:spcAft>
                      </a:pPr>
                      <a:r>
                        <a:rPr lang="en-US" sz="1800" b="1" i="0" u="none" strike="noStrike">
                          <a:solidFill>
                            <a:srgbClr val="0000FF"/>
                          </a:solidFill>
                          <a:effectLst/>
                          <a:latin typeface="Arial"/>
                        </a:rPr>
                        <a:t>Instructor</a:t>
                      </a:r>
                      <a:endParaRPr lang="en-US" sz="180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4028080633"/>
                  </a:ext>
                </a:extLst>
              </a:tr>
              <a:tr h="909441">
                <a:tc>
                  <a:txBody>
                    <a:bodyPr/>
                    <a:lstStyle/>
                    <a:p>
                      <a:pPr rtl="0" fontAlgn="t">
                        <a:spcBef>
                          <a:spcPts val="0"/>
                        </a:spcBef>
                        <a:spcAft>
                          <a:spcPts val="1500"/>
                        </a:spcAft>
                      </a:pPr>
                      <a:r>
                        <a:rPr lang="en-US" sz="1800" b="0" i="0" u="none" strike="noStrike" dirty="0">
                          <a:solidFill>
                            <a:srgbClr val="212121"/>
                          </a:solidFill>
                          <a:effectLst/>
                          <a:latin typeface="Arial"/>
                        </a:rPr>
                        <a:t>8:30 am - 8:45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panose="020B0604020202020204" pitchFamily="34" charset="0"/>
                          <a:ea typeface="+mn-ea"/>
                          <a:cs typeface="+mn-cs"/>
                        </a:rPr>
                        <a:t>Course Introduction</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Robert Benirschke</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374226"/>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8:45 am – 9:30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a:solidFill>
                            <a:srgbClr val="212121"/>
                          </a:solidFill>
                          <a:effectLst/>
                          <a:latin typeface="Arial"/>
                          <a:ea typeface="+mn-ea"/>
                          <a:cs typeface="+mn-cs"/>
                        </a:rPr>
                        <a:t>Intro to R and Reproducible Reporting </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kern="1200" dirty="0" err="1">
                          <a:solidFill>
                            <a:srgbClr val="212121"/>
                          </a:solidFill>
                          <a:effectLst/>
                          <a:latin typeface="Arial" panose="020B0604020202020204" pitchFamily="34" charset="0"/>
                          <a:ea typeface="+mn-ea"/>
                          <a:cs typeface="+mn-cs"/>
                        </a:rPr>
                        <a:t>Amrom</a:t>
                      </a:r>
                      <a:r>
                        <a:rPr lang="en-US" sz="1800" b="0" i="0" u="none" strike="noStrike" kern="1200" dirty="0">
                          <a:solidFill>
                            <a:srgbClr val="212121"/>
                          </a:solidFill>
                          <a:effectLst/>
                          <a:latin typeface="Arial" panose="020B0604020202020204" pitchFamily="34" charset="0"/>
                          <a:ea typeface="+mn-ea"/>
                          <a:cs typeface="+mn-cs"/>
                        </a:rPr>
                        <a:t> Obstfeld</a:t>
                      </a: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066756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9:45 am - 10:30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Coding Basics and Importing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lvl="0">
                        <a:spcBef>
                          <a:spcPts val="0"/>
                        </a:spcBef>
                        <a:spcAft>
                          <a:spcPts val="1500"/>
                        </a:spcAft>
                        <a:buNone/>
                      </a:pPr>
                      <a:r>
                        <a:rPr lang="en-US" sz="1800" b="0" i="0" u="none" strike="noStrike" noProof="0" dirty="0" err="1">
                          <a:solidFill>
                            <a:srgbClr val="212121"/>
                          </a:solidFill>
                          <a:effectLst/>
                          <a:latin typeface="Arial"/>
                        </a:rPr>
                        <a:t>Amrom</a:t>
                      </a:r>
                      <a:r>
                        <a:rPr lang="en-US" sz="1800" b="0" i="0" u="none" strike="noStrike" noProof="0" dirty="0">
                          <a:solidFill>
                            <a:srgbClr val="212121"/>
                          </a:solidFill>
                          <a:effectLst/>
                          <a:latin typeface="Arial"/>
                        </a:rPr>
                        <a:t> Obstfeld</a:t>
                      </a:r>
                      <a:endParaRPr lang="en-US" dirty="0"/>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23930905"/>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10:45 am – 11:30 am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Visualization</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Robert Benirschke</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06962476"/>
                  </a:ext>
                </a:extLst>
              </a:tr>
              <a:tr h="653741">
                <a:tc>
                  <a:txBody>
                    <a:bodyPr/>
                    <a:lstStyle/>
                    <a:p>
                      <a:pPr rtl="0" fontAlgn="t">
                        <a:spcBef>
                          <a:spcPts val="0"/>
                        </a:spcBef>
                        <a:spcAft>
                          <a:spcPts val="1500"/>
                        </a:spcAft>
                      </a:pPr>
                      <a:r>
                        <a:rPr lang="en-US" sz="1800" b="0" i="0" u="none" strike="noStrike" dirty="0">
                          <a:solidFill>
                            <a:srgbClr val="000000"/>
                          </a:solidFill>
                          <a:effectLst/>
                          <a:latin typeface="Arial"/>
                        </a:rPr>
                        <a:t>LUNCH</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tc>
                  <a:txBody>
                    <a:bodyPr/>
                    <a:lstStyle/>
                    <a:p>
                      <a:pPr fontAlgn="t"/>
                      <a:br>
                        <a:rPr lang="en-US" sz="1800" dirty="0">
                          <a:effectLst/>
                        </a:rPr>
                      </a:b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CC"/>
                    </a:solidFill>
                  </a:tcPr>
                </a:tc>
                <a:extLst>
                  <a:ext uri="{0D108BD9-81ED-4DB2-BD59-A6C34878D82A}">
                    <a16:rowId xmlns:a16="http://schemas.microsoft.com/office/drawing/2014/main" val="762833297"/>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12:30 pm - 1:30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Data Transformation  </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Robert Benirschke</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1718709"/>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1:45 pm – 2:45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Grouping and Summarizing Data</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a:rPr>
                        <a:t>Patrick Mathias</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w="12649"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64314208"/>
                  </a:ext>
                </a:extLst>
              </a:tr>
              <a:tr h="653661">
                <a:tc>
                  <a:txBody>
                    <a:bodyPr/>
                    <a:lstStyle/>
                    <a:p>
                      <a:pPr rtl="0" fontAlgn="t">
                        <a:spcBef>
                          <a:spcPts val="0"/>
                        </a:spcBef>
                        <a:spcAft>
                          <a:spcPts val="1500"/>
                        </a:spcAft>
                      </a:pPr>
                      <a:r>
                        <a:rPr lang="en-US" sz="1800" b="0" i="0" u="none" strike="noStrike" dirty="0">
                          <a:solidFill>
                            <a:srgbClr val="212121"/>
                          </a:solidFill>
                          <a:effectLst/>
                          <a:latin typeface="Arial"/>
                        </a:rPr>
                        <a:t>3:00 pm - 3:30 pm</a:t>
                      </a:r>
                      <a:endParaRPr lang="en-US" sz="1800" dirty="0">
                        <a:effectLst/>
                        <a:latin typeface="Arial"/>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Dashboard Demo and Course Wrap Up</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tc>
                  <a:txBody>
                    <a:bodyPr/>
                    <a:lstStyle/>
                    <a:p>
                      <a:pPr rtl="0" fontAlgn="t">
                        <a:spcBef>
                          <a:spcPts val="0"/>
                        </a:spcBef>
                        <a:spcAft>
                          <a:spcPts val="1500"/>
                        </a:spcAft>
                      </a:pPr>
                      <a:r>
                        <a:rPr lang="en-US" sz="1800" b="0" i="0" u="none" strike="noStrike" dirty="0">
                          <a:solidFill>
                            <a:srgbClr val="212121"/>
                          </a:solidFill>
                          <a:effectLst/>
                          <a:latin typeface="Arial" panose="020B0604020202020204" pitchFamily="34" charset="0"/>
                        </a:rPr>
                        <a:t>Patrick Mathias</a:t>
                      </a:r>
                      <a:endParaRPr lang="en-US" sz="1800" dirty="0">
                        <a:effectLst/>
                      </a:endParaRPr>
                    </a:p>
                  </a:txBody>
                  <a:tcPr marL="46559" marR="46559" marT="46559" marB="46559">
                    <a:lnL>
                      <a:noFill/>
                    </a:lnL>
                    <a:lnR>
                      <a:noFill/>
                    </a:lnR>
                    <a:lnT w="12649"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272760592"/>
                  </a:ext>
                </a:extLst>
              </a:tr>
            </a:tbl>
          </a:graphicData>
        </a:graphic>
      </p:graphicFrame>
    </p:spTree>
    <p:extLst>
      <p:ext uri="{BB962C8B-B14F-4D97-AF65-F5344CB8AC3E}">
        <p14:creationId xmlns:p14="http://schemas.microsoft.com/office/powerpoint/2010/main" val="1847129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Who are we?</a:t>
            </a:r>
          </a:p>
        </p:txBody>
      </p:sp>
    </p:spTree>
    <p:extLst>
      <p:ext uri="{BB962C8B-B14F-4D97-AF65-F5344CB8AC3E}">
        <p14:creationId xmlns:p14="http://schemas.microsoft.com/office/powerpoint/2010/main" val="1783611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9E7244-8C00-FEC3-A22F-E798515F29B1}"/>
              </a:ext>
            </a:extLst>
          </p:cNvPr>
          <p:cNvSpPr>
            <a:spLocks noGrp="1"/>
          </p:cNvSpPr>
          <p:nvPr>
            <p:ph type="title"/>
          </p:nvPr>
        </p:nvSpPr>
        <p:spPr/>
        <p:txBody>
          <a:bodyPr/>
          <a:lstStyle/>
          <a:p>
            <a:r>
              <a:rPr lang="en-US" dirty="0">
                <a:solidFill>
                  <a:srgbClr val="1A1A1A"/>
                </a:solidFill>
              </a:rPr>
              <a:t> Robert Benirschke</a:t>
            </a:r>
          </a:p>
        </p:txBody>
      </p:sp>
      <p:sp>
        <p:nvSpPr>
          <p:cNvPr id="4" name="Text Placeholder 3">
            <a:extLst>
              <a:ext uri="{FF2B5EF4-FFF2-40B4-BE49-F238E27FC236}">
                <a16:creationId xmlns:a16="http://schemas.microsoft.com/office/drawing/2014/main" id="{A22EE487-2564-8F2D-C6DE-E95C72B9DDD7}"/>
              </a:ext>
            </a:extLst>
          </p:cNvPr>
          <p:cNvSpPr>
            <a:spLocks noGrp="1"/>
          </p:cNvSpPr>
          <p:nvPr>
            <p:ph type="body" idx="1"/>
          </p:nvPr>
        </p:nvSpPr>
        <p:spPr/>
        <p:txBody>
          <a:bodyPr/>
          <a:lstStyle/>
          <a:p>
            <a:pPr marL="152396" indent="0">
              <a:buNone/>
            </a:pPr>
            <a:r>
              <a:rPr lang="en-US" dirty="0">
                <a:solidFill>
                  <a:srgbClr val="1A1A1A"/>
                </a:solidFill>
              </a:rPr>
              <a:t>Assistant Professor, University of Chicago, Department of Pathology (NorthShore)</a:t>
            </a:r>
          </a:p>
          <a:p>
            <a:pPr marL="152396" indent="0">
              <a:buNone/>
            </a:pPr>
            <a:endParaRPr lang="en-US" dirty="0">
              <a:solidFill>
                <a:srgbClr val="1A1A1A"/>
              </a:solidFill>
            </a:endParaRPr>
          </a:p>
          <a:p>
            <a:pPr marL="152396" indent="0">
              <a:buNone/>
            </a:pPr>
            <a:r>
              <a:rPr lang="en-US" dirty="0">
                <a:solidFill>
                  <a:srgbClr val="1A1A1A"/>
                </a:solidFill>
              </a:rPr>
              <a:t>Director of Core Laboratory and Point of Care testing</a:t>
            </a:r>
          </a:p>
          <a:p>
            <a:pPr marL="152396" indent="0">
              <a:buNone/>
            </a:pPr>
            <a:endParaRPr lang="en-US" dirty="0">
              <a:solidFill>
                <a:srgbClr val="1A1A1A"/>
              </a:solidFill>
            </a:endParaRPr>
          </a:p>
          <a:p>
            <a:pPr marL="152396" indent="0">
              <a:buNone/>
            </a:pPr>
            <a:r>
              <a:rPr lang="en-US" dirty="0">
                <a:solidFill>
                  <a:srgbClr val="1A1A1A"/>
                </a:solidFill>
              </a:rPr>
              <a:t>Director Clinical Pathology Informatics</a:t>
            </a:r>
          </a:p>
        </p:txBody>
      </p:sp>
      <p:pic>
        <p:nvPicPr>
          <p:cNvPr id="5" name="Picture 4">
            <a:extLst>
              <a:ext uri="{FF2B5EF4-FFF2-40B4-BE49-F238E27FC236}">
                <a16:creationId xmlns:a16="http://schemas.microsoft.com/office/drawing/2014/main" id="{9CC4F25E-7EEC-5C05-C440-29D540D67D6E}"/>
              </a:ext>
            </a:extLst>
          </p:cNvPr>
          <p:cNvPicPr>
            <a:picLocks noChangeAspect="1"/>
          </p:cNvPicPr>
          <p:nvPr/>
        </p:nvPicPr>
        <p:blipFill rotWithShape="1">
          <a:blip r:embed="rId2"/>
          <a:srcRect l="25456" t="25835"/>
          <a:stretch/>
        </p:blipFill>
        <p:spPr>
          <a:xfrm>
            <a:off x="7641124" y="827893"/>
            <a:ext cx="3702867" cy="4909366"/>
          </a:xfrm>
          <a:prstGeom prst="rect">
            <a:avLst/>
          </a:prstGeom>
        </p:spPr>
      </p:pic>
    </p:spTree>
    <p:extLst>
      <p:ext uri="{BB962C8B-B14F-4D97-AF65-F5344CB8AC3E}">
        <p14:creationId xmlns:p14="http://schemas.microsoft.com/office/powerpoint/2010/main" val="412995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4A03F0-8F4A-8821-1C67-79645FD423C0}"/>
              </a:ext>
            </a:extLst>
          </p:cNvPr>
          <p:cNvSpPr>
            <a:spLocks noGrp="1"/>
          </p:cNvSpPr>
          <p:nvPr>
            <p:ph type="title"/>
          </p:nvPr>
        </p:nvSpPr>
        <p:spPr/>
        <p:txBody>
          <a:bodyPr/>
          <a:lstStyle/>
          <a:p>
            <a:r>
              <a:rPr lang="en-US" dirty="0"/>
              <a:t> </a:t>
            </a:r>
            <a:r>
              <a:rPr lang="en-US" dirty="0" err="1">
                <a:solidFill>
                  <a:srgbClr val="1A1A1A"/>
                </a:solidFill>
              </a:rPr>
              <a:t>Amrom</a:t>
            </a:r>
            <a:r>
              <a:rPr lang="en-US" dirty="0">
                <a:solidFill>
                  <a:srgbClr val="1A1A1A"/>
                </a:solidFill>
              </a:rPr>
              <a:t> Obstfeld</a:t>
            </a:r>
            <a:endParaRPr lang="en-US" dirty="0"/>
          </a:p>
        </p:txBody>
      </p:sp>
      <p:sp>
        <p:nvSpPr>
          <p:cNvPr id="4" name="Text Placeholder 3">
            <a:extLst>
              <a:ext uri="{FF2B5EF4-FFF2-40B4-BE49-F238E27FC236}">
                <a16:creationId xmlns:a16="http://schemas.microsoft.com/office/drawing/2014/main" id="{0DDEABB3-BAD6-45E7-11F5-0DBC2EA2FA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61581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3"/>
          <p:cNvSpPr txBox="1">
            <a:spLocks noGrp="1"/>
          </p:cNvSpPr>
          <p:nvPr>
            <p:ph type="title"/>
          </p:nvPr>
        </p:nvSpPr>
        <p:spPr>
          <a:xfrm>
            <a:off x="757742" y="827893"/>
            <a:ext cx="5313600" cy="1143200"/>
          </a:xfrm>
          <a:prstGeom prst="rect">
            <a:avLst/>
          </a:prstGeom>
        </p:spPr>
        <p:txBody>
          <a:bodyPr spcFirstLastPara="1" vert="horz" wrap="square" lIns="121900" tIns="121900" rIns="121900" bIns="121900" rtlCol="0" anchor="t" anchorCtr="0">
            <a:noAutofit/>
          </a:bodyPr>
          <a:lstStyle/>
          <a:p>
            <a:r>
              <a:rPr lang="en" dirty="0">
                <a:solidFill>
                  <a:srgbClr val="434343"/>
                </a:solidFill>
              </a:rPr>
              <a:t>Patrick Mathias</a:t>
            </a:r>
            <a:endParaRPr dirty="0">
              <a:solidFill>
                <a:srgbClr val="434343"/>
              </a:solidFill>
            </a:endParaRPr>
          </a:p>
        </p:txBody>
      </p:sp>
      <p:sp>
        <p:nvSpPr>
          <p:cNvPr id="308" name="Google Shape;308;p23"/>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pPr marL="0" indent="0">
              <a:buNone/>
            </a:pPr>
            <a:r>
              <a:rPr lang="en" sz="2400" dirty="0">
                <a:solidFill>
                  <a:srgbClr val="434343"/>
                </a:solidFill>
              </a:rPr>
              <a:t>Assistant Professor, Department of Laboratory Medicine and Pathology, University of Washington School of Medicine</a:t>
            </a:r>
            <a:endParaRPr sz="2400" dirty="0">
              <a:solidFill>
                <a:srgbClr val="434343"/>
              </a:solidFill>
            </a:endParaRPr>
          </a:p>
          <a:p>
            <a:pPr marL="0" indent="0">
              <a:spcBef>
                <a:spcPts val="2133"/>
              </a:spcBef>
              <a:spcAft>
                <a:spcPts val="2133"/>
              </a:spcAft>
              <a:buNone/>
            </a:pPr>
            <a:r>
              <a:rPr lang="en" sz="2400" dirty="0">
                <a:solidFill>
                  <a:srgbClr val="434343"/>
                </a:solidFill>
              </a:rPr>
              <a:t>Vice Chair of Clinical Operations</a:t>
            </a:r>
          </a:p>
          <a:p>
            <a:pPr marL="0" indent="0">
              <a:spcBef>
                <a:spcPts val="2133"/>
              </a:spcBef>
              <a:spcAft>
                <a:spcPts val="2133"/>
              </a:spcAft>
              <a:buNone/>
            </a:pPr>
            <a:r>
              <a:rPr lang="en" sz="2400" dirty="0">
                <a:solidFill>
                  <a:srgbClr val="434343"/>
                </a:solidFill>
              </a:rPr>
              <a:t>Associate Medical Director, Laboratory Medicine and Pathology Informatics </a:t>
            </a:r>
          </a:p>
        </p:txBody>
      </p:sp>
      <p:pic>
        <p:nvPicPr>
          <p:cNvPr id="309" name="Google Shape;309;p23"/>
          <p:cNvPicPr preferRelativeResize="0"/>
          <p:nvPr/>
        </p:nvPicPr>
        <p:blipFill>
          <a:blip r:embed="rId3">
            <a:alphaModFix/>
          </a:blip>
          <a:stretch>
            <a:fillRect/>
          </a:stretch>
        </p:blipFill>
        <p:spPr>
          <a:xfrm>
            <a:off x="7737075" y="718356"/>
            <a:ext cx="3364312" cy="4406032"/>
          </a:xfrm>
          <a:prstGeom prst="rect">
            <a:avLst/>
          </a:prstGeom>
          <a:noFill/>
          <a:ln>
            <a:noFill/>
          </a:ln>
        </p:spPr>
      </p:pic>
    </p:spTree>
    <p:extLst>
      <p:ext uri="{BB962C8B-B14F-4D97-AF65-F5344CB8AC3E}">
        <p14:creationId xmlns:p14="http://schemas.microsoft.com/office/powerpoint/2010/main" val="1177465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6600">
                <a:solidFill>
                  <a:schemeClr val="tx1">
                    <a:lumMod val="75000"/>
                    <a:lumOff val="25000"/>
                  </a:schemeClr>
                </a:solidFill>
              </a:rPr>
              <a:t>Workshop Workflow</a:t>
            </a:r>
          </a:p>
        </p:txBody>
      </p:sp>
    </p:spTree>
    <p:extLst>
      <p:ext uri="{BB962C8B-B14F-4D97-AF65-F5344CB8AC3E}">
        <p14:creationId xmlns:p14="http://schemas.microsoft.com/office/powerpoint/2010/main" val="34981101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775</TotalTime>
  <Words>1536</Words>
  <Application>Microsoft Office PowerPoint</Application>
  <PresentationFormat>Widescreen</PresentationFormat>
  <Paragraphs>117</Paragraphs>
  <Slides>16</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Arial Narrow</vt:lpstr>
      <vt:lpstr>Arial,Sans-Serif</vt:lpstr>
      <vt:lpstr>Calibri</vt:lpstr>
      <vt:lpstr>Tw Cen MT</vt:lpstr>
      <vt:lpstr>Tw Cen MT Condensed</vt:lpstr>
      <vt:lpstr>Wingdings 3</vt:lpstr>
      <vt:lpstr>Integral</vt:lpstr>
      <vt:lpstr>Introduction to R Workshop </vt:lpstr>
      <vt:lpstr>Course Introduction</vt:lpstr>
      <vt:lpstr>Goals and Objectives</vt:lpstr>
      <vt:lpstr>PowerPoint Presentation</vt:lpstr>
      <vt:lpstr>Who are we?</vt:lpstr>
      <vt:lpstr> Robert Benirschke</vt:lpstr>
      <vt:lpstr> Amrom Obstfeld</vt:lpstr>
      <vt:lpstr>Patrick Mathias</vt:lpstr>
      <vt:lpstr>Workshop Workflow</vt:lpstr>
      <vt:lpstr>Sessions</vt:lpstr>
      <vt:lpstr>Workshop Coursebook</vt:lpstr>
      <vt:lpstr>Getting Help – In person lesson</vt:lpstr>
      <vt:lpstr>Getting Help – Remote lesson</vt:lpstr>
      <vt:lpstr>Who are you?</vt:lpstr>
      <vt:lpstr>PowerPoint Presentation</vt:lpstr>
      <vt:lpstr>Tips for learning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 Data with</dc:title>
  <dc:creator>Obstfeld, Amrom E</dc:creator>
  <cp:lastModifiedBy>Robert Benirschke</cp:lastModifiedBy>
  <cp:revision>63</cp:revision>
  <dcterms:modified xsi:type="dcterms:W3CDTF">2023-06-27T11:10:03Z</dcterms:modified>
</cp:coreProperties>
</file>